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0" r:id="rId4"/>
    <p:sldId id="301" r:id="rId5"/>
    <p:sldId id="302" r:id="rId6"/>
    <p:sldId id="303" r:id="rId7"/>
    <p:sldId id="304" r:id="rId8"/>
    <p:sldId id="305" r:id="rId9"/>
    <p:sldId id="306" r:id="rId10"/>
    <p:sldId id="308" r:id="rId11"/>
    <p:sldId id="292" r:id="rId12"/>
    <p:sldId id="277" r:id="rId13"/>
    <p:sldId id="297" r:id="rId14"/>
    <p:sldId id="290" r:id="rId15"/>
    <p:sldId id="278" r:id="rId16"/>
    <p:sldId id="279" r:id="rId17"/>
    <p:sldId id="307" r:id="rId18"/>
    <p:sldId id="285" r:id="rId19"/>
    <p:sldId id="286" r:id="rId20"/>
    <p:sldId id="287" r:id="rId21"/>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0038C-E4F9-461A-8C38-C816263F3A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A93DC9-B72A-442E-9DC5-B964731C65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79222B-0847-4A71-AD39-8711FE1B5416}"/>
              </a:ext>
            </a:extLst>
          </p:cNvPr>
          <p:cNvSpPr>
            <a:spLocks noGrp="1"/>
          </p:cNvSpPr>
          <p:nvPr>
            <p:ph type="dt" sz="half" idx="10"/>
          </p:nvPr>
        </p:nvSpPr>
        <p:spPr/>
        <p:txBody>
          <a:bodyPr/>
          <a:lstStyle/>
          <a:p>
            <a:fld id="{BEAD0D99-90C9-4C44-8F17-6CB22F3AE62D}" type="datetimeFigureOut">
              <a:rPr lang="en-US" smtClean="0"/>
              <a:t>4/18/2022</a:t>
            </a:fld>
            <a:endParaRPr lang="en-US"/>
          </a:p>
        </p:txBody>
      </p:sp>
      <p:sp>
        <p:nvSpPr>
          <p:cNvPr id="5" name="Footer Placeholder 4">
            <a:extLst>
              <a:ext uri="{FF2B5EF4-FFF2-40B4-BE49-F238E27FC236}">
                <a16:creationId xmlns:a16="http://schemas.microsoft.com/office/drawing/2014/main" id="{17722D5E-4710-4D23-9FF0-812265F2F0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D3C0B9-C916-43B4-ABA8-D5DE2B9CE072}"/>
              </a:ext>
            </a:extLst>
          </p:cNvPr>
          <p:cNvSpPr>
            <a:spLocks noGrp="1"/>
          </p:cNvSpPr>
          <p:nvPr>
            <p:ph type="sldNum" sz="quarter" idx="12"/>
          </p:nvPr>
        </p:nvSpPr>
        <p:spPr/>
        <p:txBody>
          <a:bodyPr/>
          <a:lstStyle/>
          <a:p>
            <a:fld id="{48FCA5FB-44FE-45AA-8999-5568BEC1EB5A}" type="slidenum">
              <a:rPr lang="en-US" smtClean="0"/>
              <a:t>‹#›</a:t>
            </a:fld>
            <a:endParaRPr lang="en-US"/>
          </a:p>
        </p:txBody>
      </p:sp>
    </p:spTree>
    <p:extLst>
      <p:ext uri="{BB962C8B-B14F-4D97-AF65-F5344CB8AC3E}">
        <p14:creationId xmlns:p14="http://schemas.microsoft.com/office/powerpoint/2010/main" val="536181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1E8E7-CEAE-4E73-A42E-05662CFB36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79EDBB9-132B-42A2-A6BF-C1DF4697CD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E26AF-3A4F-4259-934A-139591D18858}"/>
              </a:ext>
            </a:extLst>
          </p:cNvPr>
          <p:cNvSpPr>
            <a:spLocks noGrp="1"/>
          </p:cNvSpPr>
          <p:nvPr>
            <p:ph type="dt" sz="half" idx="10"/>
          </p:nvPr>
        </p:nvSpPr>
        <p:spPr/>
        <p:txBody>
          <a:bodyPr/>
          <a:lstStyle/>
          <a:p>
            <a:fld id="{BEAD0D99-90C9-4C44-8F17-6CB22F3AE62D}" type="datetimeFigureOut">
              <a:rPr lang="en-US" smtClean="0"/>
              <a:t>4/18/2022</a:t>
            </a:fld>
            <a:endParaRPr lang="en-US"/>
          </a:p>
        </p:txBody>
      </p:sp>
      <p:sp>
        <p:nvSpPr>
          <p:cNvPr id="5" name="Footer Placeholder 4">
            <a:extLst>
              <a:ext uri="{FF2B5EF4-FFF2-40B4-BE49-F238E27FC236}">
                <a16:creationId xmlns:a16="http://schemas.microsoft.com/office/drawing/2014/main" id="{57A587E4-2DF7-4DF3-8909-DB9976F430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B55D92-016E-461D-9C4C-60E8E3702C72}"/>
              </a:ext>
            </a:extLst>
          </p:cNvPr>
          <p:cNvSpPr>
            <a:spLocks noGrp="1"/>
          </p:cNvSpPr>
          <p:nvPr>
            <p:ph type="sldNum" sz="quarter" idx="12"/>
          </p:nvPr>
        </p:nvSpPr>
        <p:spPr/>
        <p:txBody>
          <a:bodyPr/>
          <a:lstStyle/>
          <a:p>
            <a:fld id="{48FCA5FB-44FE-45AA-8999-5568BEC1EB5A}" type="slidenum">
              <a:rPr lang="en-US" smtClean="0"/>
              <a:t>‹#›</a:t>
            </a:fld>
            <a:endParaRPr lang="en-US"/>
          </a:p>
        </p:txBody>
      </p:sp>
    </p:spTree>
    <p:extLst>
      <p:ext uri="{BB962C8B-B14F-4D97-AF65-F5344CB8AC3E}">
        <p14:creationId xmlns:p14="http://schemas.microsoft.com/office/powerpoint/2010/main" val="1300516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DED4EB-E69E-4DAF-AC63-A26DEEE9BC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5E54E7-218B-48F7-9097-E1AEDB3324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235755-60DF-4482-918B-70AB579AE270}"/>
              </a:ext>
            </a:extLst>
          </p:cNvPr>
          <p:cNvSpPr>
            <a:spLocks noGrp="1"/>
          </p:cNvSpPr>
          <p:nvPr>
            <p:ph type="dt" sz="half" idx="10"/>
          </p:nvPr>
        </p:nvSpPr>
        <p:spPr/>
        <p:txBody>
          <a:bodyPr/>
          <a:lstStyle/>
          <a:p>
            <a:fld id="{BEAD0D99-90C9-4C44-8F17-6CB22F3AE62D}" type="datetimeFigureOut">
              <a:rPr lang="en-US" smtClean="0"/>
              <a:t>4/18/2022</a:t>
            </a:fld>
            <a:endParaRPr lang="en-US"/>
          </a:p>
        </p:txBody>
      </p:sp>
      <p:sp>
        <p:nvSpPr>
          <p:cNvPr id="5" name="Footer Placeholder 4">
            <a:extLst>
              <a:ext uri="{FF2B5EF4-FFF2-40B4-BE49-F238E27FC236}">
                <a16:creationId xmlns:a16="http://schemas.microsoft.com/office/drawing/2014/main" id="{9FA4BCE9-8BB2-45C3-8A7C-F4ECAE56B0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3C3333-3D69-4104-9248-1D7CD7CE87B3}"/>
              </a:ext>
            </a:extLst>
          </p:cNvPr>
          <p:cNvSpPr>
            <a:spLocks noGrp="1"/>
          </p:cNvSpPr>
          <p:nvPr>
            <p:ph type="sldNum" sz="quarter" idx="12"/>
          </p:nvPr>
        </p:nvSpPr>
        <p:spPr/>
        <p:txBody>
          <a:bodyPr/>
          <a:lstStyle/>
          <a:p>
            <a:fld id="{48FCA5FB-44FE-45AA-8999-5568BEC1EB5A}" type="slidenum">
              <a:rPr lang="en-US" smtClean="0"/>
              <a:t>‹#›</a:t>
            </a:fld>
            <a:endParaRPr lang="en-US"/>
          </a:p>
        </p:txBody>
      </p:sp>
    </p:spTree>
    <p:extLst>
      <p:ext uri="{BB962C8B-B14F-4D97-AF65-F5344CB8AC3E}">
        <p14:creationId xmlns:p14="http://schemas.microsoft.com/office/powerpoint/2010/main" val="2201114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F8B4A-597E-4E9F-A482-8199F398AA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FAEB94-197D-4902-8303-6BF21E475D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846AAD-00F7-41C7-A1E9-D4BFE1B9A393}"/>
              </a:ext>
            </a:extLst>
          </p:cNvPr>
          <p:cNvSpPr>
            <a:spLocks noGrp="1"/>
          </p:cNvSpPr>
          <p:nvPr>
            <p:ph type="dt" sz="half" idx="10"/>
          </p:nvPr>
        </p:nvSpPr>
        <p:spPr/>
        <p:txBody>
          <a:bodyPr/>
          <a:lstStyle/>
          <a:p>
            <a:fld id="{BEAD0D99-90C9-4C44-8F17-6CB22F3AE62D}" type="datetimeFigureOut">
              <a:rPr lang="en-US" smtClean="0"/>
              <a:t>4/18/2022</a:t>
            </a:fld>
            <a:endParaRPr lang="en-US"/>
          </a:p>
        </p:txBody>
      </p:sp>
      <p:sp>
        <p:nvSpPr>
          <p:cNvPr id="5" name="Footer Placeholder 4">
            <a:extLst>
              <a:ext uri="{FF2B5EF4-FFF2-40B4-BE49-F238E27FC236}">
                <a16:creationId xmlns:a16="http://schemas.microsoft.com/office/drawing/2014/main" id="{C2113A4D-5B74-4EA2-A469-FA3E50467D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1448D-5558-4459-AC6C-295C1610F639}"/>
              </a:ext>
            </a:extLst>
          </p:cNvPr>
          <p:cNvSpPr>
            <a:spLocks noGrp="1"/>
          </p:cNvSpPr>
          <p:nvPr>
            <p:ph type="sldNum" sz="quarter" idx="12"/>
          </p:nvPr>
        </p:nvSpPr>
        <p:spPr/>
        <p:txBody>
          <a:bodyPr/>
          <a:lstStyle/>
          <a:p>
            <a:fld id="{48FCA5FB-44FE-45AA-8999-5568BEC1EB5A}" type="slidenum">
              <a:rPr lang="en-US" smtClean="0"/>
              <a:t>‹#›</a:t>
            </a:fld>
            <a:endParaRPr lang="en-US"/>
          </a:p>
        </p:txBody>
      </p:sp>
    </p:spTree>
    <p:extLst>
      <p:ext uri="{BB962C8B-B14F-4D97-AF65-F5344CB8AC3E}">
        <p14:creationId xmlns:p14="http://schemas.microsoft.com/office/powerpoint/2010/main" val="1479184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D8480-59FA-4D3F-9614-1E0C8C1AC1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FB7680-1815-4C71-AC85-F80CFFAB3B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049184-138C-4CBE-B60D-DEE146FEB46F}"/>
              </a:ext>
            </a:extLst>
          </p:cNvPr>
          <p:cNvSpPr>
            <a:spLocks noGrp="1"/>
          </p:cNvSpPr>
          <p:nvPr>
            <p:ph type="dt" sz="half" idx="10"/>
          </p:nvPr>
        </p:nvSpPr>
        <p:spPr/>
        <p:txBody>
          <a:bodyPr/>
          <a:lstStyle/>
          <a:p>
            <a:fld id="{BEAD0D99-90C9-4C44-8F17-6CB22F3AE62D}" type="datetimeFigureOut">
              <a:rPr lang="en-US" smtClean="0"/>
              <a:t>4/18/2022</a:t>
            </a:fld>
            <a:endParaRPr lang="en-US"/>
          </a:p>
        </p:txBody>
      </p:sp>
      <p:sp>
        <p:nvSpPr>
          <p:cNvPr id="5" name="Footer Placeholder 4">
            <a:extLst>
              <a:ext uri="{FF2B5EF4-FFF2-40B4-BE49-F238E27FC236}">
                <a16:creationId xmlns:a16="http://schemas.microsoft.com/office/drawing/2014/main" id="{71C4E939-6273-4B2F-B05E-8557CB41A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EB455B-BE8E-46EE-8257-91915FC4B3C6}"/>
              </a:ext>
            </a:extLst>
          </p:cNvPr>
          <p:cNvSpPr>
            <a:spLocks noGrp="1"/>
          </p:cNvSpPr>
          <p:nvPr>
            <p:ph type="sldNum" sz="quarter" idx="12"/>
          </p:nvPr>
        </p:nvSpPr>
        <p:spPr/>
        <p:txBody>
          <a:bodyPr/>
          <a:lstStyle/>
          <a:p>
            <a:fld id="{48FCA5FB-44FE-45AA-8999-5568BEC1EB5A}" type="slidenum">
              <a:rPr lang="en-US" smtClean="0"/>
              <a:t>‹#›</a:t>
            </a:fld>
            <a:endParaRPr lang="en-US"/>
          </a:p>
        </p:txBody>
      </p:sp>
    </p:spTree>
    <p:extLst>
      <p:ext uri="{BB962C8B-B14F-4D97-AF65-F5344CB8AC3E}">
        <p14:creationId xmlns:p14="http://schemas.microsoft.com/office/powerpoint/2010/main" val="4028433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F0D67-CC14-4D2C-A57F-F8EE5EBD57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DBF9F5-04F1-4270-B14A-FEB3FD2D77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AB35D8-3FBD-4E52-882B-02B04AEB61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8F4C56-193C-474E-A729-FD079EB914EB}"/>
              </a:ext>
            </a:extLst>
          </p:cNvPr>
          <p:cNvSpPr>
            <a:spLocks noGrp="1"/>
          </p:cNvSpPr>
          <p:nvPr>
            <p:ph type="dt" sz="half" idx="10"/>
          </p:nvPr>
        </p:nvSpPr>
        <p:spPr/>
        <p:txBody>
          <a:bodyPr/>
          <a:lstStyle/>
          <a:p>
            <a:fld id="{BEAD0D99-90C9-4C44-8F17-6CB22F3AE62D}" type="datetimeFigureOut">
              <a:rPr lang="en-US" smtClean="0"/>
              <a:t>4/18/2022</a:t>
            </a:fld>
            <a:endParaRPr lang="en-US"/>
          </a:p>
        </p:txBody>
      </p:sp>
      <p:sp>
        <p:nvSpPr>
          <p:cNvPr id="6" name="Footer Placeholder 5">
            <a:extLst>
              <a:ext uri="{FF2B5EF4-FFF2-40B4-BE49-F238E27FC236}">
                <a16:creationId xmlns:a16="http://schemas.microsoft.com/office/drawing/2014/main" id="{24D88A49-CADE-4A6E-9F12-6468D2D6F2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09E14C-8A57-4EF5-A060-9A341E222B72}"/>
              </a:ext>
            </a:extLst>
          </p:cNvPr>
          <p:cNvSpPr>
            <a:spLocks noGrp="1"/>
          </p:cNvSpPr>
          <p:nvPr>
            <p:ph type="sldNum" sz="quarter" idx="12"/>
          </p:nvPr>
        </p:nvSpPr>
        <p:spPr/>
        <p:txBody>
          <a:bodyPr/>
          <a:lstStyle/>
          <a:p>
            <a:fld id="{48FCA5FB-44FE-45AA-8999-5568BEC1EB5A}" type="slidenum">
              <a:rPr lang="en-US" smtClean="0"/>
              <a:t>‹#›</a:t>
            </a:fld>
            <a:endParaRPr lang="en-US"/>
          </a:p>
        </p:txBody>
      </p:sp>
    </p:spTree>
    <p:extLst>
      <p:ext uri="{BB962C8B-B14F-4D97-AF65-F5344CB8AC3E}">
        <p14:creationId xmlns:p14="http://schemas.microsoft.com/office/powerpoint/2010/main" val="148794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055C0-7432-4D3F-8997-B5D5ED868E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6F082A-7ACF-4228-B447-1E5F700E2A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EE00F9-8FD4-4F69-AD20-FA56F631AD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E657CC-2414-4F57-81C2-955775A570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90B43A2-D66D-404B-BAD3-651106BCAB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F431E8-C5A5-4571-87BD-142B9B70B90D}"/>
              </a:ext>
            </a:extLst>
          </p:cNvPr>
          <p:cNvSpPr>
            <a:spLocks noGrp="1"/>
          </p:cNvSpPr>
          <p:nvPr>
            <p:ph type="dt" sz="half" idx="10"/>
          </p:nvPr>
        </p:nvSpPr>
        <p:spPr/>
        <p:txBody>
          <a:bodyPr/>
          <a:lstStyle/>
          <a:p>
            <a:fld id="{BEAD0D99-90C9-4C44-8F17-6CB22F3AE62D}" type="datetimeFigureOut">
              <a:rPr lang="en-US" smtClean="0"/>
              <a:t>4/18/2022</a:t>
            </a:fld>
            <a:endParaRPr lang="en-US"/>
          </a:p>
        </p:txBody>
      </p:sp>
      <p:sp>
        <p:nvSpPr>
          <p:cNvPr id="8" name="Footer Placeholder 7">
            <a:extLst>
              <a:ext uri="{FF2B5EF4-FFF2-40B4-BE49-F238E27FC236}">
                <a16:creationId xmlns:a16="http://schemas.microsoft.com/office/drawing/2014/main" id="{DD12B4D2-1D14-4EA8-AB3A-F8EE93BBEF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D1A5FD-17C6-484A-A2B1-8B060F0FE1C6}"/>
              </a:ext>
            </a:extLst>
          </p:cNvPr>
          <p:cNvSpPr>
            <a:spLocks noGrp="1"/>
          </p:cNvSpPr>
          <p:nvPr>
            <p:ph type="sldNum" sz="quarter" idx="12"/>
          </p:nvPr>
        </p:nvSpPr>
        <p:spPr/>
        <p:txBody>
          <a:bodyPr/>
          <a:lstStyle/>
          <a:p>
            <a:fld id="{48FCA5FB-44FE-45AA-8999-5568BEC1EB5A}" type="slidenum">
              <a:rPr lang="en-US" smtClean="0"/>
              <a:t>‹#›</a:t>
            </a:fld>
            <a:endParaRPr lang="en-US"/>
          </a:p>
        </p:txBody>
      </p:sp>
    </p:spTree>
    <p:extLst>
      <p:ext uri="{BB962C8B-B14F-4D97-AF65-F5344CB8AC3E}">
        <p14:creationId xmlns:p14="http://schemas.microsoft.com/office/powerpoint/2010/main" val="1359121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F2ACD-FF13-45DF-8EE8-459A5CD66C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681ABF-6F81-48D9-9EFE-1711EADC94C0}"/>
              </a:ext>
            </a:extLst>
          </p:cNvPr>
          <p:cNvSpPr>
            <a:spLocks noGrp="1"/>
          </p:cNvSpPr>
          <p:nvPr>
            <p:ph type="dt" sz="half" idx="10"/>
          </p:nvPr>
        </p:nvSpPr>
        <p:spPr/>
        <p:txBody>
          <a:bodyPr/>
          <a:lstStyle/>
          <a:p>
            <a:fld id="{BEAD0D99-90C9-4C44-8F17-6CB22F3AE62D}" type="datetimeFigureOut">
              <a:rPr lang="en-US" smtClean="0"/>
              <a:t>4/18/2022</a:t>
            </a:fld>
            <a:endParaRPr lang="en-US"/>
          </a:p>
        </p:txBody>
      </p:sp>
      <p:sp>
        <p:nvSpPr>
          <p:cNvPr id="4" name="Footer Placeholder 3">
            <a:extLst>
              <a:ext uri="{FF2B5EF4-FFF2-40B4-BE49-F238E27FC236}">
                <a16:creationId xmlns:a16="http://schemas.microsoft.com/office/drawing/2014/main" id="{7DC18161-C834-4D0B-9742-AB1A73BB75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6C1E45-D5F2-441B-8B3D-3D2A02CE3A7A}"/>
              </a:ext>
            </a:extLst>
          </p:cNvPr>
          <p:cNvSpPr>
            <a:spLocks noGrp="1"/>
          </p:cNvSpPr>
          <p:nvPr>
            <p:ph type="sldNum" sz="quarter" idx="12"/>
          </p:nvPr>
        </p:nvSpPr>
        <p:spPr/>
        <p:txBody>
          <a:bodyPr/>
          <a:lstStyle/>
          <a:p>
            <a:fld id="{48FCA5FB-44FE-45AA-8999-5568BEC1EB5A}" type="slidenum">
              <a:rPr lang="en-US" smtClean="0"/>
              <a:t>‹#›</a:t>
            </a:fld>
            <a:endParaRPr lang="en-US"/>
          </a:p>
        </p:txBody>
      </p:sp>
    </p:spTree>
    <p:extLst>
      <p:ext uri="{BB962C8B-B14F-4D97-AF65-F5344CB8AC3E}">
        <p14:creationId xmlns:p14="http://schemas.microsoft.com/office/powerpoint/2010/main" val="2825419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FB24B7-B749-4D2B-9FB1-9C9E4AFF232A}"/>
              </a:ext>
            </a:extLst>
          </p:cNvPr>
          <p:cNvSpPr>
            <a:spLocks noGrp="1"/>
          </p:cNvSpPr>
          <p:nvPr>
            <p:ph type="dt" sz="half" idx="10"/>
          </p:nvPr>
        </p:nvSpPr>
        <p:spPr/>
        <p:txBody>
          <a:bodyPr/>
          <a:lstStyle/>
          <a:p>
            <a:fld id="{BEAD0D99-90C9-4C44-8F17-6CB22F3AE62D}" type="datetimeFigureOut">
              <a:rPr lang="en-US" smtClean="0"/>
              <a:t>4/18/2022</a:t>
            </a:fld>
            <a:endParaRPr lang="en-US"/>
          </a:p>
        </p:txBody>
      </p:sp>
      <p:sp>
        <p:nvSpPr>
          <p:cNvPr id="3" name="Footer Placeholder 2">
            <a:extLst>
              <a:ext uri="{FF2B5EF4-FFF2-40B4-BE49-F238E27FC236}">
                <a16:creationId xmlns:a16="http://schemas.microsoft.com/office/drawing/2014/main" id="{3299B9F7-19C6-4A29-9AAC-1715A11E4B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62E35B-291C-4ABA-84F5-484BDCAB254B}"/>
              </a:ext>
            </a:extLst>
          </p:cNvPr>
          <p:cNvSpPr>
            <a:spLocks noGrp="1"/>
          </p:cNvSpPr>
          <p:nvPr>
            <p:ph type="sldNum" sz="quarter" idx="12"/>
          </p:nvPr>
        </p:nvSpPr>
        <p:spPr/>
        <p:txBody>
          <a:bodyPr/>
          <a:lstStyle/>
          <a:p>
            <a:fld id="{48FCA5FB-44FE-45AA-8999-5568BEC1EB5A}" type="slidenum">
              <a:rPr lang="en-US" smtClean="0"/>
              <a:t>‹#›</a:t>
            </a:fld>
            <a:endParaRPr lang="en-US"/>
          </a:p>
        </p:txBody>
      </p:sp>
    </p:spTree>
    <p:extLst>
      <p:ext uri="{BB962C8B-B14F-4D97-AF65-F5344CB8AC3E}">
        <p14:creationId xmlns:p14="http://schemas.microsoft.com/office/powerpoint/2010/main" val="398696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26C8B-ED7F-4F07-88BF-1A92BF560C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F5B5DB4-5C55-4BAB-A677-0C0A7C589C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F17C61-95D8-4049-B2DD-4FCECBF78F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2CDBBA-9F58-4A73-B0B2-F3FFA3047249}"/>
              </a:ext>
            </a:extLst>
          </p:cNvPr>
          <p:cNvSpPr>
            <a:spLocks noGrp="1"/>
          </p:cNvSpPr>
          <p:nvPr>
            <p:ph type="dt" sz="half" idx="10"/>
          </p:nvPr>
        </p:nvSpPr>
        <p:spPr/>
        <p:txBody>
          <a:bodyPr/>
          <a:lstStyle/>
          <a:p>
            <a:fld id="{BEAD0D99-90C9-4C44-8F17-6CB22F3AE62D}" type="datetimeFigureOut">
              <a:rPr lang="en-US" smtClean="0"/>
              <a:t>4/18/2022</a:t>
            </a:fld>
            <a:endParaRPr lang="en-US"/>
          </a:p>
        </p:txBody>
      </p:sp>
      <p:sp>
        <p:nvSpPr>
          <p:cNvPr id="6" name="Footer Placeholder 5">
            <a:extLst>
              <a:ext uri="{FF2B5EF4-FFF2-40B4-BE49-F238E27FC236}">
                <a16:creationId xmlns:a16="http://schemas.microsoft.com/office/drawing/2014/main" id="{67A0220E-6984-445D-A69E-6C86ACB4E0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9C08A0-8681-43B4-A360-5B4B01E02A67}"/>
              </a:ext>
            </a:extLst>
          </p:cNvPr>
          <p:cNvSpPr>
            <a:spLocks noGrp="1"/>
          </p:cNvSpPr>
          <p:nvPr>
            <p:ph type="sldNum" sz="quarter" idx="12"/>
          </p:nvPr>
        </p:nvSpPr>
        <p:spPr/>
        <p:txBody>
          <a:bodyPr/>
          <a:lstStyle/>
          <a:p>
            <a:fld id="{48FCA5FB-44FE-45AA-8999-5568BEC1EB5A}" type="slidenum">
              <a:rPr lang="en-US" smtClean="0"/>
              <a:t>‹#›</a:t>
            </a:fld>
            <a:endParaRPr lang="en-US"/>
          </a:p>
        </p:txBody>
      </p:sp>
    </p:spTree>
    <p:extLst>
      <p:ext uri="{BB962C8B-B14F-4D97-AF65-F5344CB8AC3E}">
        <p14:creationId xmlns:p14="http://schemas.microsoft.com/office/powerpoint/2010/main" val="788248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25F56-D708-4FC8-9524-E464EC8811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879E5E-CE7E-470D-9F91-746A1CACD2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039B63-795B-47BD-8392-4AD4325D04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CD6172-3994-408C-AFAB-70FA61859254}"/>
              </a:ext>
            </a:extLst>
          </p:cNvPr>
          <p:cNvSpPr>
            <a:spLocks noGrp="1"/>
          </p:cNvSpPr>
          <p:nvPr>
            <p:ph type="dt" sz="half" idx="10"/>
          </p:nvPr>
        </p:nvSpPr>
        <p:spPr/>
        <p:txBody>
          <a:bodyPr/>
          <a:lstStyle/>
          <a:p>
            <a:fld id="{BEAD0D99-90C9-4C44-8F17-6CB22F3AE62D}" type="datetimeFigureOut">
              <a:rPr lang="en-US" smtClean="0"/>
              <a:t>4/18/2022</a:t>
            </a:fld>
            <a:endParaRPr lang="en-US"/>
          </a:p>
        </p:txBody>
      </p:sp>
      <p:sp>
        <p:nvSpPr>
          <p:cNvPr id="6" name="Footer Placeholder 5">
            <a:extLst>
              <a:ext uri="{FF2B5EF4-FFF2-40B4-BE49-F238E27FC236}">
                <a16:creationId xmlns:a16="http://schemas.microsoft.com/office/drawing/2014/main" id="{BBBAD59E-D1C0-43F4-AE10-789B3E5D1D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72C2EB-7960-4780-8265-9B180E22D37A}"/>
              </a:ext>
            </a:extLst>
          </p:cNvPr>
          <p:cNvSpPr>
            <a:spLocks noGrp="1"/>
          </p:cNvSpPr>
          <p:nvPr>
            <p:ph type="sldNum" sz="quarter" idx="12"/>
          </p:nvPr>
        </p:nvSpPr>
        <p:spPr/>
        <p:txBody>
          <a:bodyPr/>
          <a:lstStyle/>
          <a:p>
            <a:fld id="{48FCA5FB-44FE-45AA-8999-5568BEC1EB5A}" type="slidenum">
              <a:rPr lang="en-US" smtClean="0"/>
              <a:t>‹#›</a:t>
            </a:fld>
            <a:endParaRPr lang="en-US"/>
          </a:p>
        </p:txBody>
      </p:sp>
    </p:spTree>
    <p:extLst>
      <p:ext uri="{BB962C8B-B14F-4D97-AF65-F5344CB8AC3E}">
        <p14:creationId xmlns:p14="http://schemas.microsoft.com/office/powerpoint/2010/main" val="3117286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38C2E5-801B-41E6-992F-E1970B51B9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1B89E2-A742-42C0-A58D-071FCC072B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AD7427-9D47-4B4E-9969-CA5E6A05DA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D0D99-90C9-4C44-8F17-6CB22F3AE62D}" type="datetimeFigureOut">
              <a:rPr lang="en-US" smtClean="0"/>
              <a:t>4/18/2022</a:t>
            </a:fld>
            <a:endParaRPr lang="en-US"/>
          </a:p>
        </p:txBody>
      </p:sp>
      <p:sp>
        <p:nvSpPr>
          <p:cNvPr id="5" name="Footer Placeholder 4">
            <a:extLst>
              <a:ext uri="{FF2B5EF4-FFF2-40B4-BE49-F238E27FC236}">
                <a16:creationId xmlns:a16="http://schemas.microsoft.com/office/drawing/2014/main" id="{CACE0F68-87AA-4E95-ABD2-A589F0FD25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9D2268-86F8-4E8D-B321-0EA82B1796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CA5FB-44FE-45AA-8999-5568BEC1EB5A}" type="slidenum">
              <a:rPr lang="en-US" smtClean="0"/>
              <a:t>‹#›</a:t>
            </a:fld>
            <a:endParaRPr lang="en-US"/>
          </a:p>
        </p:txBody>
      </p:sp>
    </p:spTree>
    <p:extLst>
      <p:ext uri="{BB962C8B-B14F-4D97-AF65-F5344CB8AC3E}">
        <p14:creationId xmlns:p14="http://schemas.microsoft.com/office/powerpoint/2010/main" val="1004085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foundationwebsite.org/index12-design-of-analytical-sample-surveys.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foundationwebsite.org/StatCourse4and5CausalInferenceAndMatching.htm" TargetMode="External"/><Relationship Id="rId2" Type="http://schemas.openxmlformats.org/officeDocument/2006/relationships/hyperlink" Target="http://www.foundationwebsite.org/SampleSurveyDesignForEvaluation.htm" TargetMode="External"/><Relationship Id="rId1" Type="http://schemas.openxmlformats.org/officeDocument/2006/relationships/slideLayout" Target="../slideLayouts/slideLayout7.xml"/><Relationship Id="rId4" Type="http://schemas.openxmlformats.org/officeDocument/2006/relationships/hyperlink" Target="http://www.foundationwebsite.org/StatCourse6and7StatisticalDesignAndAnalysisForEvaluation2DayCourse.ht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foundationwebsite.org/SampleSizeEstimationAnalyticalSurveysGeneric.htm" TargetMode="External"/><Relationship Id="rId2" Type="http://schemas.openxmlformats.org/officeDocument/2006/relationships/hyperlink" Target="http://www.foundationwebsite.org/SampleSizeEstimationProgram.htm" TargetMode="External"/><Relationship Id="rId1" Type="http://schemas.openxmlformats.org/officeDocument/2006/relationships/slideLayout" Target="../slideLayouts/slideLayout7.xml"/><Relationship Id="rId4" Type="http://schemas.openxmlformats.org/officeDocument/2006/relationships/hyperlink" Target="http://www.foundationwebsite.org/StatCourse8SampleSizeDetermination.ht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foundationwebsite.org/MCCTransportationProjectEvaluationFinalReportRevisedDec12-2013.htm" TargetMode="External"/><Relationship Id="rId2" Type="http://schemas.openxmlformats.org/officeDocument/2006/relationships/hyperlink" Target="http://www.foundationwebsite.org/MCCFTDAEvaluationFinalReportRevisedNov15-2013.htm"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www.foundationwebsite.org/index12-design-of-analytical-sample-surveys.ht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EF24986-24DB-4B57-B2A0-89F283E26D6B}"/>
              </a:ext>
            </a:extLst>
          </p:cNvPr>
          <p:cNvSpPr txBox="1"/>
          <p:nvPr/>
        </p:nvSpPr>
        <p:spPr>
          <a:xfrm>
            <a:off x="1029729" y="1235674"/>
            <a:ext cx="10132541" cy="5078313"/>
          </a:xfrm>
          <a:prstGeom prst="rect">
            <a:avLst/>
          </a:prstGeom>
          <a:noFill/>
        </p:spPr>
        <p:txBody>
          <a:bodyPr wrap="square">
            <a:spAutoFit/>
          </a:bodyPr>
          <a:lstStyle/>
          <a:p>
            <a:pPr marL="0" marR="0" algn="ctr">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Design and Analysis of Analytical Sample Surveys for Program Evaluation and Policy Analysis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lgn="ctr">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Briefing</a:t>
            </a:r>
          </a:p>
          <a:p>
            <a:pPr marL="0" marR="0" algn="ctr">
              <a:spcBef>
                <a:spcPts val="0"/>
              </a:spcBef>
              <a:spcAft>
                <a:spcPts val="0"/>
              </a:spcAft>
            </a:pPr>
            <a:r>
              <a:rPr lang="en-US" b="1" dirty="0">
                <a:latin typeface="Arial" panose="020B0604020202020204" pitchFamily="34" charset="0"/>
                <a:ea typeface="Calibri" panose="020F0502020204030204" pitchFamily="34" charset="0"/>
                <a:cs typeface="Times New Roman" panose="02020603050405020304" pitchFamily="18" charset="0"/>
              </a:rPr>
              <a:t>(Short version)</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lgn="ctr">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Joseph George Caldwell</a:t>
            </a:r>
          </a:p>
          <a:p>
            <a:pPr marL="0" marR="0" algn="ctr">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lgn="ctr">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18 April 2022</a:t>
            </a:r>
          </a:p>
          <a:p>
            <a:pPr marL="0" marR="0" algn="ctr">
              <a:spcBef>
                <a:spcPts val="0"/>
              </a:spcBef>
              <a:spcAft>
                <a:spcPts val="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Copyright © 2022 Joseph George Caldwell.  All rights reserved.</a:t>
            </a:r>
          </a:p>
          <a:p>
            <a:pPr marL="0" marR="0" algn="ctr">
              <a:spcBef>
                <a:spcPts val="0"/>
              </a:spcBef>
              <a:spcAft>
                <a:spcPts val="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a:t>
            </a:r>
            <a:r>
              <a:rPr lang="en-US" sz="1800" i="1" dirty="0">
                <a:effectLst/>
                <a:latin typeface="Arial" panose="020B0604020202020204" pitchFamily="34" charset="0"/>
                <a:ea typeface="Calibri" panose="020F0502020204030204" pitchFamily="34" charset="0"/>
                <a:cs typeface="Times New Roman" panose="02020603050405020304" pitchFamily="18" charset="0"/>
              </a:rPr>
              <a:t>Briefing</a:t>
            </a:r>
            <a:r>
              <a:rPr lang="en-US" sz="1800" dirty="0">
                <a:effectLst/>
                <a:latin typeface="Arial" panose="020B0604020202020204" pitchFamily="34" charset="0"/>
                <a:ea typeface="Calibri" panose="020F0502020204030204" pitchFamily="34" charset="0"/>
                <a:cs typeface="Times New Roman" panose="02020603050405020304" pitchFamily="18" charset="0"/>
              </a:rPr>
              <a:t>: Microsoft PowerPoint file design-and-analysis-of-analytical-sample-surveys-briefing.pptx, .pdf </a:t>
            </a:r>
          </a:p>
          <a:p>
            <a:pPr marL="0" marR="0" algn="ctr">
              <a:spcBef>
                <a:spcPts val="0"/>
              </a:spcBef>
              <a:spcAft>
                <a:spcPts val="0"/>
              </a:spcAft>
            </a:pPr>
            <a:r>
              <a:rPr lang="en-US" sz="1800" i="1" dirty="0">
                <a:effectLst/>
                <a:latin typeface="Arial" panose="020B0604020202020204" pitchFamily="34" charset="0"/>
                <a:ea typeface="Calibri" panose="020F0502020204030204" pitchFamily="34" charset="0"/>
                <a:cs typeface="Times New Roman" panose="02020603050405020304" pitchFamily="18" charset="0"/>
              </a:rPr>
              <a:t>Briefing Notes</a:t>
            </a:r>
            <a:r>
              <a:rPr lang="en-US" sz="1800" dirty="0">
                <a:effectLst/>
                <a:latin typeface="Arial" panose="020B0604020202020204" pitchFamily="34" charset="0"/>
                <a:ea typeface="Calibri" panose="020F0502020204030204" pitchFamily="34" charset="0"/>
                <a:cs typeface="Times New Roman" panose="02020603050405020304" pitchFamily="18" charset="0"/>
              </a:rPr>
              <a:t>: Microsoft Word file design-and-analysis-of-analytical-sample-surveys-briefing-notes.docx,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htm</a:t>
            </a:r>
            <a:r>
              <a:rPr lang="en-US" sz="1800" dirty="0">
                <a:effectLst/>
                <a:latin typeface="Arial" panose="020B0604020202020204" pitchFamily="34" charset="0"/>
                <a:ea typeface="Calibri" panose="020F0502020204030204" pitchFamily="34" charset="0"/>
                <a:cs typeface="Times New Roman" panose="02020603050405020304" pitchFamily="18" charset="0"/>
              </a:rPr>
              <a:t>, .pdf</a:t>
            </a:r>
          </a:p>
          <a:p>
            <a:pPr marL="0" marR="0" algn="ctr">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Posted at </a:t>
            </a:r>
            <a:r>
              <a:rPr lang="en-US" dirty="0">
                <a:latin typeface="Arial" panose="020B0604020202020204" pitchFamily="34" charset="0"/>
                <a:ea typeface="Calibri" panose="020F0502020204030204" pitchFamily="34" charset="0"/>
                <a:cs typeface="Times New Roman" panose="02020603050405020304" pitchFamily="18" charset="0"/>
                <a:hlinkClick r:id="rId2"/>
              </a:rPr>
              <a:t>http://www.foundationwebsite.org/index12-design-of-analytical-sample-surveys.htm</a:t>
            </a:r>
            <a:r>
              <a:rPr lang="en-US" dirty="0">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1177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2D97B70-E1EA-4673-9C97-59F2A981408C}"/>
              </a:ext>
            </a:extLst>
          </p:cNvPr>
          <p:cNvSpPr txBox="1"/>
          <p:nvPr/>
        </p:nvSpPr>
        <p:spPr>
          <a:xfrm>
            <a:off x="1050323" y="729049"/>
            <a:ext cx="9910119" cy="4801314"/>
          </a:xfrm>
          <a:prstGeom prst="rect">
            <a:avLst/>
          </a:prstGeom>
          <a:noFill/>
        </p:spPr>
        <p:txBody>
          <a:bodyPr wrap="square">
            <a:spAutoFit/>
          </a:bodyPr>
          <a:lstStyle/>
          <a:p>
            <a:r>
              <a:rPr lang="en-US" b="1" dirty="0"/>
              <a:t>3f. Some Points</a:t>
            </a:r>
            <a:endParaRPr lang="en-US" dirty="0"/>
          </a:p>
          <a:p>
            <a:endParaRPr lang="en-US" dirty="0"/>
          </a:p>
          <a:p>
            <a:r>
              <a:rPr lang="en-US" dirty="0"/>
              <a:t>Causal effects cannot be inferred from data alone.</a:t>
            </a:r>
          </a:p>
          <a:p>
            <a:endParaRPr lang="en-US" dirty="0"/>
          </a:p>
          <a:p>
            <a:pPr lvl="1"/>
            <a:r>
              <a:rPr lang="en-US" dirty="0"/>
              <a:t>To make causal inferences, must specify a causal model (data generation process).</a:t>
            </a:r>
          </a:p>
          <a:p>
            <a:endParaRPr lang="en-US" dirty="0"/>
          </a:p>
          <a:p>
            <a:pPr lvl="1"/>
            <a:r>
              <a:rPr lang="en-US" dirty="0"/>
              <a:t>Even for a randomized experiment, must specify the selection process (it cannot be inferred by examining a sample unit).</a:t>
            </a:r>
          </a:p>
          <a:p>
            <a:endParaRPr lang="en-US" dirty="0"/>
          </a:p>
          <a:p>
            <a:r>
              <a:rPr lang="en-US" dirty="0"/>
              <a:t>In this briefing, we are concerned with estimation of the </a:t>
            </a:r>
            <a:r>
              <a:rPr lang="en-US" i="1" dirty="0"/>
              <a:t>effects of causes</a:t>
            </a:r>
            <a:r>
              <a:rPr lang="en-US" dirty="0"/>
              <a:t>, not with inferring the </a:t>
            </a:r>
            <a:r>
              <a:rPr lang="en-US" i="1" dirty="0"/>
              <a:t>causes of effects</a:t>
            </a:r>
            <a:r>
              <a:rPr lang="en-US" dirty="0"/>
              <a:t>.</a:t>
            </a:r>
          </a:p>
          <a:p>
            <a:endParaRPr lang="en-US" dirty="0"/>
          </a:p>
          <a:p>
            <a:pPr lvl="1"/>
            <a:r>
              <a:rPr lang="en-US" i="1" dirty="0"/>
              <a:t>Effects of causes</a:t>
            </a:r>
            <a:r>
              <a:rPr lang="en-US" dirty="0"/>
              <a:t>: Apply a fertilizer treatment, what is the (expected) change in yield?  (Program evaluation, policy analysis.)</a:t>
            </a:r>
          </a:p>
          <a:p>
            <a:pPr lvl="1"/>
            <a:endParaRPr lang="en-US" dirty="0"/>
          </a:p>
          <a:p>
            <a:pPr lvl="1"/>
            <a:r>
              <a:rPr lang="en-US" i="1" dirty="0"/>
              <a:t>Causes of effects</a:t>
            </a:r>
            <a:r>
              <a:rPr lang="en-US" dirty="0"/>
              <a:t>: Was a worker’s lung cancer caused by smoking, genetics, or chemical fumes?  (Litigation.)</a:t>
            </a:r>
          </a:p>
        </p:txBody>
      </p:sp>
    </p:spTree>
    <p:extLst>
      <p:ext uri="{BB962C8B-B14F-4D97-AF65-F5344CB8AC3E}">
        <p14:creationId xmlns:p14="http://schemas.microsoft.com/office/powerpoint/2010/main" val="3190228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AA29B5-668B-47B8-96F6-376170803DF8}"/>
              </a:ext>
            </a:extLst>
          </p:cNvPr>
          <p:cNvSpPr txBox="1"/>
          <p:nvPr/>
        </p:nvSpPr>
        <p:spPr>
          <a:xfrm>
            <a:off x="887626" y="474345"/>
            <a:ext cx="10233455" cy="6186309"/>
          </a:xfrm>
          <a:prstGeom prst="rect">
            <a:avLst/>
          </a:prstGeom>
          <a:noFill/>
        </p:spPr>
        <p:txBody>
          <a:bodyPr wrap="square">
            <a:spAutoFit/>
          </a:bodyPr>
          <a:lstStyle/>
          <a:p>
            <a:pPr marL="0" marR="0">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4. Challenges in Applying Causal-Inference Theory to Analytical Survey Design</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The objectives of Analytical Survey Design are those of experimental design (ED): high precision, low bias for estimates of interest.</a:t>
            </a:r>
          </a:p>
          <a:p>
            <a:pPr marL="0" marR="0">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Techniques of ED: randomization, replication, symmetry (orthogonality, balance), and local control.</a:t>
            </a:r>
          </a:p>
          <a:p>
            <a:pPr marL="0" marR="0">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Techniques of Analytical Survey Design:</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lvl="1"/>
            <a:r>
              <a:rPr lang="en-US" dirty="0">
                <a:effectLst/>
                <a:latin typeface="Arial" panose="020B0604020202020204" pitchFamily="34" charset="0"/>
                <a:ea typeface="Calibri" panose="020F0502020204030204" pitchFamily="34" charset="0"/>
                <a:cs typeface="Times New Roman" panose="02020603050405020304" pitchFamily="18" charset="0"/>
              </a:rPr>
              <a:t>Where randomization cannot be used, use the causal model to assist survey design and to identify and estimate causal effects.</a:t>
            </a:r>
          </a:p>
          <a:p>
            <a:pPr lvl="1"/>
            <a:endParaRPr lang="en-US" dirty="0">
              <a:latin typeface="Arial" panose="020B0604020202020204" pitchFamily="34" charset="0"/>
              <a:ea typeface="Calibri" panose="020F0502020204030204" pitchFamily="34" charset="0"/>
              <a:cs typeface="Times New Roman" panose="02020603050405020304" pitchFamily="18" charset="0"/>
            </a:endParaRPr>
          </a:p>
          <a:p>
            <a:pPr lvl="1"/>
            <a:r>
              <a:rPr lang="en-US" dirty="0">
                <a:latin typeface="Arial" panose="020B0604020202020204" pitchFamily="34" charset="0"/>
                <a:ea typeface="Calibri" panose="020F0502020204030204" pitchFamily="34" charset="0"/>
                <a:cs typeface="Times New Roman" panose="02020603050405020304" pitchFamily="18" charset="0"/>
              </a:rPr>
              <a:t>U</a:t>
            </a:r>
            <a:r>
              <a:rPr lang="en-US" dirty="0">
                <a:effectLst/>
                <a:latin typeface="Arial" panose="020B0604020202020204" pitchFamily="34" charset="0"/>
                <a:ea typeface="Calibri" panose="020F0502020204030204" pitchFamily="34" charset="0"/>
                <a:cs typeface="Times New Roman" panose="02020603050405020304" pitchFamily="18" charset="0"/>
              </a:rPr>
              <a:t>se matching based on causal model variables to increase the precision of causal estimates.</a:t>
            </a:r>
          </a:p>
          <a:p>
            <a:pPr lvl="1"/>
            <a:r>
              <a:rPr lang="en-US" dirty="0">
                <a:effectLst/>
                <a:latin typeface="Arial" panose="020B0604020202020204" pitchFamily="34" charset="0"/>
                <a:ea typeface="Calibri" panose="020F0502020204030204" pitchFamily="34" charset="0"/>
                <a:cs typeface="Times New Roman" panose="02020603050405020304" pitchFamily="18" charset="0"/>
              </a:rPr>
              <a:t> </a:t>
            </a:r>
          </a:p>
          <a:p>
            <a:pPr lvl="1"/>
            <a:r>
              <a:rPr lang="en-US" dirty="0">
                <a:effectLst/>
                <a:latin typeface="Arial" panose="020B0604020202020204" pitchFamily="34" charset="0"/>
                <a:ea typeface="Calibri" panose="020F0502020204030204" pitchFamily="34" charset="0"/>
                <a:cs typeface="Times New Roman" panose="02020603050405020304" pitchFamily="18" charset="0"/>
              </a:rPr>
              <a:t>Use design features to remove effect of unobservable variables affecting both outcome and selection for treatment.  (Estimated propensity scores aren’t sufficient!)</a:t>
            </a:r>
          </a:p>
          <a:p>
            <a:pPr lvl="1"/>
            <a:r>
              <a:rPr lang="en-US" dirty="0">
                <a:effectLst/>
                <a:latin typeface="Arial" panose="020B0604020202020204" pitchFamily="34" charset="0"/>
                <a:ea typeface="Calibri" panose="020F0502020204030204" pitchFamily="34" charset="0"/>
                <a:cs typeface="Times New Roman" panose="02020603050405020304" pitchFamily="18" charset="0"/>
              </a:rPr>
              <a:t> </a:t>
            </a:r>
          </a:p>
          <a:p>
            <a:pPr lvl="1"/>
            <a:r>
              <a:rPr lang="en-US" dirty="0">
                <a:effectLst/>
                <a:latin typeface="Arial" panose="020B0604020202020204" pitchFamily="34" charset="0"/>
                <a:ea typeface="Calibri" panose="020F0502020204030204" pitchFamily="34" charset="0"/>
                <a:cs typeface="Times New Roman" panose="02020603050405020304" pitchFamily="18" charset="0"/>
              </a:rPr>
              <a:t>To achieve orthogonality (low correlation) and balance (spread, variation) in sampling from finite populations, use marginal stratification with variable probabilities of selection.</a:t>
            </a:r>
          </a:p>
          <a:p>
            <a:pPr lvl="1"/>
            <a:endParaRPr lang="en-US" dirty="0">
              <a:latin typeface="Arial" panose="020B0604020202020204" pitchFamily="34" charset="0"/>
              <a:ea typeface="Calibri" panose="020F0502020204030204" pitchFamily="34" charset="0"/>
              <a:cs typeface="Times New Roman" panose="02020603050405020304" pitchFamily="18" charset="0"/>
            </a:endParaRPr>
          </a:p>
          <a:p>
            <a:pPr lvl="1"/>
            <a:r>
              <a:rPr lang="en-US" dirty="0">
                <a:effectLst/>
                <a:latin typeface="Arial" panose="020B0604020202020204" pitchFamily="34" charset="0"/>
                <a:ea typeface="Calibri" panose="020F0502020204030204" pitchFamily="34" charset="0"/>
                <a:cs typeface="Times New Roman" panose="02020603050405020304" pitchFamily="18" charset="0"/>
              </a:rPr>
              <a:t>Use propensity scores in the analysis (to reduce selection bias), but not as a basis for forming matched pairs in design. </a:t>
            </a:r>
          </a:p>
        </p:txBody>
      </p:sp>
    </p:spTree>
    <p:extLst>
      <p:ext uri="{BB962C8B-B14F-4D97-AF65-F5344CB8AC3E}">
        <p14:creationId xmlns:p14="http://schemas.microsoft.com/office/powerpoint/2010/main" val="1915754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8D3E91-C9CE-44F0-8B15-94D62D0F2D21}"/>
              </a:ext>
            </a:extLst>
          </p:cNvPr>
          <p:cNvSpPr txBox="1"/>
          <p:nvPr/>
        </p:nvSpPr>
        <p:spPr>
          <a:xfrm>
            <a:off x="827902" y="642548"/>
            <a:ext cx="10342605" cy="6186309"/>
          </a:xfrm>
          <a:prstGeom prst="rect">
            <a:avLst/>
          </a:prstGeom>
          <a:noFill/>
        </p:spPr>
        <p:txBody>
          <a:bodyPr wrap="square">
            <a:spAutoFit/>
          </a:bodyPr>
          <a:lstStyle/>
          <a:p>
            <a:pPr marL="0" marR="0">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5. A Methodology for Designing Analytical Sample Surveys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Most of the published material on causal inference is concerned with </a:t>
            </a:r>
            <a:r>
              <a:rPr lang="en-US" sz="1800" i="1" dirty="0">
                <a:effectLst/>
                <a:latin typeface="Arial" panose="020B0604020202020204" pitchFamily="34" charset="0"/>
                <a:ea typeface="Calibri" panose="020F0502020204030204" pitchFamily="34" charset="0"/>
                <a:cs typeface="Times New Roman" panose="02020603050405020304" pitchFamily="18" charset="0"/>
              </a:rPr>
              <a:t>analysis</a:t>
            </a:r>
            <a:r>
              <a:rPr lang="en-US" sz="1800" dirty="0">
                <a:effectLst/>
                <a:latin typeface="Arial" panose="020B0604020202020204" pitchFamily="34" charset="0"/>
                <a:ea typeface="Calibri" panose="020F0502020204030204" pitchFamily="34" charset="0"/>
                <a:cs typeface="Times New Roman" panose="02020603050405020304" pitchFamily="18" charset="0"/>
              </a:rPr>
              <a:t>, not with </a:t>
            </a:r>
            <a:r>
              <a:rPr lang="en-US" sz="1800" i="1" dirty="0">
                <a:effectLst/>
                <a:latin typeface="Arial" panose="020B0604020202020204" pitchFamily="34" charset="0"/>
                <a:ea typeface="Calibri" panose="020F0502020204030204" pitchFamily="34" charset="0"/>
                <a:cs typeface="Times New Roman" panose="02020603050405020304" pitchFamily="18" charset="0"/>
              </a:rPr>
              <a:t>design</a:t>
            </a:r>
            <a:r>
              <a:rPr lang="en-US" sz="1800" dirty="0">
                <a:effectLst/>
                <a:latin typeface="Arial" panose="020B0604020202020204" pitchFamily="34" charset="0"/>
                <a:ea typeface="Calibri" panose="020F0502020204030204" pitchFamily="34" charset="0"/>
                <a:cs typeface="Times New Roman" panose="02020603050405020304" pitchFamily="18" charset="0"/>
              </a:rPr>
              <a:t>.</a:t>
            </a:r>
          </a:p>
          <a:p>
            <a:pPr marL="0" marR="0">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There is no standard reference text that presents a detailed or comprehensive description of procedures or general methodology for constructing analytical survey designs.</a:t>
            </a:r>
          </a:p>
          <a:p>
            <a:pPr marL="0" marR="0">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This author presents a general methodology in the paper:</a:t>
            </a:r>
          </a:p>
          <a:p>
            <a:pPr marL="0" marR="0">
              <a:spcBef>
                <a:spcPts val="0"/>
              </a:spcBef>
              <a:spcAft>
                <a:spcPts val="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lvl="1"/>
            <a:r>
              <a:rPr lang="en-US" i="1" dirty="0">
                <a:effectLst/>
                <a:latin typeface="Arial" panose="020B0604020202020204" pitchFamily="34" charset="0"/>
                <a:ea typeface="Calibri" panose="020F0502020204030204" pitchFamily="34" charset="0"/>
                <a:cs typeface="Times New Roman" panose="02020603050405020304" pitchFamily="18" charset="0"/>
              </a:rPr>
              <a:t>Sample Survey Design for Evaluation (The Design of Analytical Surveys) </a:t>
            </a:r>
            <a:r>
              <a:rPr lang="en-US" dirty="0">
                <a:effectLst/>
                <a:latin typeface="Arial" panose="020B0604020202020204" pitchFamily="34" charset="0"/>
                <a:ea typeface="Calibri" panose="020F0502020204030204" pitchFamily="34" charset="0"/>
                <a:cs typeface="Times New Roman" panose="02020603050405020304" pitchFamily="18" charset="0"/>
              </a:rPr>
              <a:t>posted at Internet website </a:t>
            </a:r>
            <a:r>
              <a:rPr lang="en-US"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2"/>
              </a:rPr>
              <a:t>http://www.foundationwebsite.org/SampleSurveyDesignForEvaluation.htm</a:t>
            </a:r>
            <a:r>
              <a:rPr lang="en-US" dirty="0">
                <a:effectLst/>
                <a:latin typeface="Arial" panose="020B0604020202020204" pitchFamily="34" charset="0"/>
                <a:ea typeface="Calibri" panose="020F0502020204030204" pitchFamily="34" charset="0"/>
                <a:cs typeface="Times New Roman" panose="02020603050405020304" pitchFamily="18" charset="0"/>
              </a:rPr>
              <a:t>.</a:t>
            </a:r>
          </a:p>
          <a:p>
            <a:pPr lvl="1"/>
            <a:endParaRPr lang="en-US" dirty="0">
              <a:latin typeface="Arial" panose="020B0604020202020204" pitchFamily="34" charset="0"/>
              <a:ea typeface="Calibri" panose="020F0502020204030204" pitchFamily="34" charset="0"/>
              <a:cs typeface="Times New Roman" panose="02020603050405020304" pitchFamily="18" charset="0"/>
            </a:endParaRPr>
          </a:p>
          <a:p>
            <a:pPr lvl="1"/>
            <a:r>
              <a:rPr lang="en-US" dirty="0">
                <a:latin typeface="Arial" panose="020B0604020202020204" pitchFamily="34" charset="0"/>
                <a:ea typeface="Calibri" panose="020F0502020204030204" pitchFamily="34" charset="0"/>
                <a:cs typeface="Times New Roman" panose="02020603050405020304" pitchFamily="18" charset="0"/>
              </a:rPr>
              <a:t>Additional material is presented in lecture notes for the courses:</a:t>
            </a:r>
          </a:p>
          <a:p>
            <a:pPr lvl="1"/>
            <a:r>
              <a:rPr lang="en-US" i="1" dirty="0">
                <a:effectLst/>
                <a:latin typeface="Arial" panose="020B0604020202020204" pitchFamily="34" charset="0"/>
                <a:ea typeface="Calibri" panose="020F0502020204030204" pitchFamily="34" charset="0"/>
                <a:cs typeface="Times New Roman" panose="02020603050405020304" pitchFamily="18" charset="0"/>
              </a:rPr>
              <a:t>Causal Inference and Matching</a:t>
            </a:r>
            <a:r>
              <a:rPr lang="en-US" dirty="0">
                <a:effectLst/>
                <a:latin typeface="Arial" panose="020B0604020202020204" pitchFamily="34" charset="0"/>
                <a:ea typeface="Calibri" panose="020F0502020204030204" pitchFamily="34" charset="0"/>
                <a:cs typeface="Times New Roman" panose="02020603050405020304" pitchFamily="18" charset="0"/>
              </a:rPr>
              <a:t>, at </a:t>
            </a:r>
            <a:r>
              <a:rPr lang="en-US"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http://www.foundationwebsite.org/StatCourse4and5CausalInferenceAndMatching.htm</a:t>
            </a:r>
            <a:r>
              <a:rPr lang="en-US" dirty="0">
                <a:effectLst/>
                <a:latin typeface="Arial" panose="020B0604020202020204" pitchFamily="34" charset="0"/>
                <a:ea typeface="Calibri" panose="020F0502020204030204" pitchFamily="34" charset="0"/>
                <a:cs typeface="Times New Roman" panose="02020603050405020304" pitchFamily="18" charset="0"/>
              </a:rPr>
              <a:t>; and</a:t>
            </a:r>
          </a:p>
          <a:p>
            <a:pPr lvl="1"/>
            <a:endParaRPr lang="en-US" dirty="0">
              <a:latin typeface="Arial" panose="020B0604020202020204" pitchFamily="34" charset="0"/>
              <a:ea typeface="Calibri" panose="020F0502020204030204" pitchFamily="34" charset="0"/>
              <a:cs typeface="Times New Roman" panose="02020603050405020304" pitchFamily="18" charset="0"/>
            </a:endParaRPr>
          </a:p>
          <a:p>
            <a:pPr lvl="1"/>
            <a:r>
              <a:rPr lang="en-US" i="1" dirty="0">
                <a:effectLst/>
                <a:latin typeface="Arial" panose="020B0604020202020204" pitchFamily="34" charset="0"/>
                <a:ea typeface="Calibri" panose="020F0502020204030204" pitchFamily="34" charset="0"/>
                <a:cs typeface="Times New Roman" panose="02020603050405020304" pitchFamily="18" charset="0"/>
              </a:rPr>
              <a:t>Statistical Design and Analysis for Evaluation</a:t>
            </a:r>
            <a:r>
              <a:rPr lang="en-US" dirty="0">
                <a:effectLst/>
                <a:latin typeface="Arial" panose="020B0604020202020204" pitchFamily="34" charset="0"/>
                <a:ea typeface="Calibri" panose="020F0502020204030204" pitchFamily="34" charset="0"/>
                <a:cs typeface="Times New Roman" panose="02020603050405020304" pitchFamily="18" charset="0"/>
              </a:rPr>
              <a:t>, at </a:t>
            </a:r>
            <a:r>
              <a:rPr lang="en-US"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4"/>
              </a:rPr>
              <a:t>http://www.foundationwebsite.org/StatCourse6and7StatisticalDesignAndAnalysisForEvaluation2DayCourse.htm</a:t>
            </a:r>
            <a:r>
              <a:rPr lang="en-US" dirty="0">
                <a:effectLst/>
                <a:latin typeface="Arial" panose="020B0604020202020204" pitchFamily="34" charset="0"/>
                <a:ea typeface="Calibri" panose="020F0502020204030204" pitchFamily="34" charset="0"/>
                <a:cs typeface="Times New Roman" panose="02020603050405020304" pitchFamily="18" charset="0"/>
              </a:rPr>
              <a:t>.</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That methodology will now be summarized.  It </a:t>
            </a:r>
            <a:r>
              <a:rPr lang="en-US" dirty="0">
                <a:latin typeface="Arial" panose="020B0604020202020204" pitchFamily="34" charset="0"/>
                <a:ea typeface="Calibri" panose="020F0502020204030204" pitchFamily="34" charset="0"/>
                <a:cs typeface="Times New Roman" panose="02020603050405020304" pitchFamily="18" charset="0"/>
              </a:rPr>
              <a:t>includes elements of all major approaches to causal inference, experimental design, and sample survey design.</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811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A96FCF-7587-4CA1-A95F-8D5BE4B30C72}"/>
              </a:ext>
            </a:extLst>
          </p:cNvPr>
          <p:cNvSpPr txBox="1"/>
          <p:nvPr/>
        </p:nvSpPr>
        <p:spPr>
          <a:xfrm>
            <a:off x="864973" y="704335"/>
            <a:ext cx="10392032" cy="6186309"/>
          </a:xfrm>
          <a:prstGeom prst="rect">
            <a:avLst/>
          </a:prstGeom>
          <a:noFill/>
        </p:spPr>
        <p:txBody>
          <a:bodyPr wrap="square">
            <a:spAutoFit/>
          </a:bodyPr>
          <a:lstStyle/>
          <a:p>
            <a:pPr marL="0" marR="0">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6. Summary of Procedures for Designing Analytical Sample Surveys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342900" marR="0" indent="-342900">
              <a:spcBef>
                <a:spcPts val="0"/>
              </a:spcBef>
              <a:spcAft>
                <a:spcPts val="0"/>
              </a:spcAft>
              <a:buAutoNum type="arabicPeriod"/>
            </a:pPr>
            <a:r>
              <a:rPr lang="en-US" sz="1800" dirty="0">
                <a:effectLst/>
                <a:latin typeface="Arial" panose="020B0604020202020204" pitchFamily="34" charset="0"/>
                <a:ea typeface="Calibri" panose="020F0502020204030204" pitchFamily="34" charset="0"/>
                <a:cs typeface="Times New Roman" panose="02020603050405020304" pitchFamily="18" charset="0"/>
              </a:rPr>
              <a:t>Construct a comprehensive structural causal model for the process under investigation.</a:t>
            </a:r>
          </a:p>
          <a:p>
            <a:pPr lvl="1"/>
            <a:r>
              <a:rPr lang="en-US" dirty="0">
                <a:effectLst/>
                <a:latin typeface="Arial" panose="020B0604020202020204" pitchFamily="34" charset="0"/>
                <a:ea typeface="Calibri" panose="020F0502020204030204" pitchFamily="34" charset="0"/>
                <a:cs typeface="Times New Roman" panose="02020603050405020304" pitchFamily="18" charset="0"/>
              </a:rPr>
              <a:t>Represent it as a DAG.</a:t>
            </a:r>
          </a:p>
          <a:p>
            <a:pPr lvl="1"/>
            <a:r>
              <a:rPr lang="en-US" dirty="0">
                <a:latin typeface="Arial" panose="020B0604020202020204" pitchFamily="34" charset="0"/>
                <a:ea typeface="Calibri" panose="020F0502020204030204" pitchFamily="34" charset="0"/>
                <a:cs typeface="Times New Roman" panose="02020603050405020304" pitchFamily="18" charset="0"/>
              </a:rPr>
              <a:t>Classify variables as observable and unobservable.</a:t>
            </a:r>
          </a:p>
          <a:p>
            <a:pPr lvl="1"/>
            <a:r>
              <a:rPr lang="en-US" dirty="0">
                <a:latin typeface="Arial" panose="020B0604020202020204" pitchFamily="34" charset="0"/>
                <a:ea typeface="Calibri" panose="020F0502020204030204" pitchFamily="34" charset="0"/>
                <a:cs typeface="Times New Roman" panose="02020603050405020304" pitchFamily="18" charset="0"/>
              </a:rPr>
              <a:t>Construct a survey design such that unobservable variables will drop out of estimates of interest (e.g., interviewing the same subjects in successive survey rounds of a panel survey if selection is associated with personal characteristics).</a:t>
            </a:r>
          </a:p>
          <a:p>
            <a:pPr marR="0">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R="0">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2. Identify causal effects of interest, and minimal detectable effect sizes for each (i.e., effect sizes that are to be detectable with high probability).</a:t>
            </a:r>
          </a:p>
          <a:p>
            <a:pPr marR="0">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R="0">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3. Use statistical power analysis to determine sample sizes for the survey design.</a:t>
            </a:r>
          </a:p>
          <a:p>
            <a:pPr lvl="1"/>
            <a:r>
              <a:rPr lang="en-US" dirty="0">
                <a:latin typeface="Arial" panose="020B0604020202020204" pitchFamily="34" charset="0"/>
                <a:ea typeface="Calibri" panose="020F0502020204030204" pitchFamily="34" charset="0"/>
                <a:cs typeface="Times New Roman" panose="02020603050405020304" pitchFamily="18" charset="0"/>
              </a:rPr>
              <a:t>Allow for nonresponse.</a:t>
            </a:r>
          </a:p>
          <a:p>
            <a:pPr marR="0">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R="0">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4. A computer program for determining sample sizes for evaluation designs (e.g., pretest-posttest-comparison-group design) is posted at </a:t>
            </a:r>
            <a:r>
              <a:rPr lang="en-US" dirty="0">
                <a:latin typeface="Arial" panose="020B0604020202020204" pitchFamily="34" charset="0"/>
                <a:ea typeface="Calibri" panose="020F0502020204030204" pitchFamily="34" charset="0"/>
                <a:cs typeface="Times New Roman" panose="02020603050405020304" pitchFamily="18" charset="0"/>
                <a:hlinkClick r:id="rId2"/>
              </a:rPr>
              <a:t>http://www.foundationwebsite.org/SampleSizeEstimationProgram.htm</a:t>
            </a:r>
            <a:r>
              <a:rPr lang="en-US" dirty="0">
                <a:latin typeface="Arial" panose="020B0604020202020204" pitchFamily="34" charset="0"/>
                <a:ea typeface="Calibri" panose="020F0502020204030204" pitchFamily="34" charset="0"/>
                <a:cs typeface="Times New Roman" panose="02020603050405020304" pitchFamily="18" charset="0"/>
              </a:rPr>
              <a:t>.</a:t>
            </a:r>
          </a:p>
          <a:p>
            <a:pPr lvl="1"/>
            <a:r>
              <a:rPr lang="en-US" dirty="0">
                <a:latin typeface="Arial" panose="020B0604020202020204" pitchFamily="34" charset="0"/>
                <a:ea typeface="Calibri" panose="020F0502020204030204" pitchFamily="34" charset="0"/>
                <a:cs typeface="Times New Roman" panose="02020603050405020304" pitchFamily="18" charset="0"/>
              </a:rPr>
              <a:t>Summary information about the program is posted at </a:t>
            </a:r>
            <a:r>
              <a:rPr lang="en-US" dirty="0">
                <a:latin typeface="Arial" panose="020B0604020202020204" pitchFamily="34" charset="0"/>
                <a:ea typeface="Calibri" panose="020F0502020204030204" pitchFamily="34" charset="0"/>
                <a:cs typeface="Times New Roman" panose="02020603050405020304" pitchFamily="18" charset="0"/>
                <a:hlinkClick r:id="rId3"/>
              </a:rPr>
              <a:t>http://www.foundationwebsite.org/SampleSizeEstimationAnalyticalSurveysGeneric.htm</a:t>
            </a:r>
            <a:r>
              <a:rPr lang="en-US" dirty="0">
                <a:latin typeface="Arial" panose="020B0604020202020204" pitchFamily="34" charset="0"/>
                <a:ea typeface="Calibri" panose="020F0502020204030204" pitchFamily="34" charset="0"/>
                <a:cs typeface="Times New Roman" panose="02020603050405020304" pitchFamily="18" charset="0"/>
              </a:rPr>
              <a:t>.</a:t>
            </a:r>
          </a:p>
          <a:p>
            <a:pPr lvl="1"/>
            <a:r>
              <a:rPr lang="en-US" dirty="0">
                <a:latin typeface="Arial" panose="020B0604020202020204" pitchFamily="34" charset="0"/>
                <a:ea typeface="Calibri" panose="020F0502020204030204" pitchFamily="34" charset="0"/>
                <a:cs typeface="Times New Roman" panose="02020603050405020304" pitchFamily="18" charset="0"/>
              </a:rPr>
              <a:t>Lecture notes on a course in determination of sample size for evaluation surveys are posted at </a:t>
            </a:r>
            <a:r>
              <a:rPr lang="en-US" dirty="0">
                <a:latin typeface="Arial" panose="020B0604020202020204" pitchFamily="34" charset="0"/>
                <a:ea typeface="Calibri" panose="020F0502020204030204" pitchFamily="34" charset="0"/>
                <a:cs typeface="Times New Roman" panose="02020603050405020304" pitchFamily="18" charset="0"/>
                <a:hlinkClick r:id="rId4"/>
              </a:rPr>
              <a:t>http://www.foundationwebsite.org/StatCourse8SampleSizeDetermination.htm</a:t>
            </a:r>
            <a:r>
              <a:rPr lang="en-US" dirty="0">
                <a:latin typeface="Arial" panose="020B060402020202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39625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0DB0F3-CBDD-4E8D-9A64-61BD6653BD85}"/>
              </a:ext>
            </a:extLst>
          </p:cNvPr>
          <p:cNvSpPr txBox="1"/>
          <p:nvPr/>
        </p:nvSpPr>
        <p:spPr>
          <a:xfrm>
            <a:off x="902044" y="766118"/>
            <a:ext cx="10033686" cy="5909310"/>
          </a:xfrm>
          <a:prstGeom prst="rect">
            <a:avLst/>
          </a:prstGeom>
          <a:noFill/>
        </p:spPr>
        <p:txBody>
          <a:bodyPr wrap="square">
            <a:spAutoFit/>
          </a:bodyPr>
          <a:lstStyle/>
          <a:p>
            <a:pPr marL="0" marR="0">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6b. Summary of Procedures for Designing Analytical Sample Surveys (Cont’d.)</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5. Identify variables that are causally related to output variables of interest, and for which data are available prior to the survey data collection (i.e., that can be used for design).</a:t>
            </a:r>
          </a:p>
          <a:p>
            <a:pPr lvl="1"/>
            <a:r>
              <a:rPr lang="en-US" dirty="0">
                <a:effectLst/>
                <a:latin typeface="Arial" panose="020B0604020202020204" pitchFamily="34" charset="0"/>
                <a:ea typeface="Calibri" panose="020F0502020204030204" pitchFamily="34" charset="0"/>
                <a:cs typeface="Times New Roman" panose="02020603050405020304" pitchFamily="18" charset="0"/>
              </a:rPr>
              <a:t>Do this for each stage of sampling.</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6. Define strata for these variables.</a:t>
            </a:r>
          </a:p>
          <a:p>
            <a:pPr lvl="1"/>
            <a:r>
              <a:rPr lang="en-US" dirty="0">
                <a:effectLst/>
                <a:latin typeface="Arial" panose="020B0604020202020204" pitchFamily="34" charset="0"/>
                <a:ea typeface="Calibri" panose="020F0502020204030204" pitchFamily="34" charset="0"/>
                <a:cs typeface="Times New Roman" panose="02020603050405020304" pitchFamily="18" charset="0"/>
              </a:rPr>
              <a:t>The stratification for each variable is a </a:t>
            </a:r>
            <a:r>
              <a:rPr lang="en-US" i="1" dirty="0">
                <a:effectLst/>
                <a:latin typeface="Arial" panose="020B0604020202020204" pitchFamily="34" charset="0"/>
                <a:ea typeface="Calibri" panose="020F0502020204030204" pitchFamily="34" charset="0"/>
                <a:cs typeface="Times New Roman" panose="02020603050405020304" pitchFamily="18" charset="0"/>
              </a:rPr>
              <a:t>marginal stratification</a:t>
            </a:r>
            <a:r>
              <a:rPr lang="en-US" dirty="0">
                <a:effectLst/>
                <a:latin typeface="Arial" panose="020B0604020202020204" pitchFamily="34" charset="0"/>
                <a:ea typeface="Calibri" panose="020F0502020204030204" pitchFamily="34" charset="0"/>
                <a:cs typeface="Times New Roman" panose="02020603050405020304" pitchFamily="18" charset="0"/>
              </a:rPr>
              <a:t>, not a cross-stratification or nested stratification.</a:t>
            </a:r>
          </a:p>
          <a:p>
            <a:pPr lvl="1"/>
            <a:r>
              <a:rPr lang="en-US" dirty="0">
                <a:effectLst/>
                <a:latin typeface="Arial" panose="020B0604020202020204" pitchFamily="34" charset="0"/>
                <a:ea typeface="Calibri" panose="020F0502020204030204" pitchFamily="34" charset="0"/>
                <a:cs typeface="Times New Roman" panose="02020603050405020304" pitchFamily="18" charset="0"/>
              </a:rPr>
              <a:t>Cross-stratification (such as Kish’s controlled selection) and nested stratification are not feasible since, for 5-10 variables, there would be a very large number of stratum cells, leading to few or one or no population items in many cells (leading to large sample sizes and highly variable selection probabilities).</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7. Select from this set of variables a subset having low correlations.</a:t>
            </a:r>
          </a:p>
          <a:p>
            <a:pPr lvl="1"/>
            <a:r>
              <a:rPr lang="en-US" dirty="0">
                <a:effectLst/>
                <a:latin typeface="Arial" panose="020B0604020202020204" pitchFamily="34" charset="0"/>
                <a:ea typeface="Calibri" panose="020F0502020204030204" pitchFamily="34" charset="0"/>
                <a:cs typeface="Times New Roman" panose="02020603050405020304" pitchFamily="18" charset="0"/>
              </a:rPr>
              <a:t>As a measure of association, use the </a:t>
            </a:r>
            <a:r>
              <a:rPr lang="en-US" dirty="0" err="1">
                <a:effectLst/>
                <a:latin typeface="Arial" panose="020B0604020202020204" pitchFamily="34" charset="0"/>
                <a:ea typeface="Calibri" panose="020F0502020204030204" pitchFamily="34" charset="0"/>
                <a:cs typeface="Times New Roman" panose="02020603050405020304" pitchFamily="18" charset="0"/>
              </a:rPr>
              <a:t>Cram</a:t>
            </a:r>
            <a:r>
              <a:rPr lang="en-US" dirty="0" err="1">
                <a:effectLst/>
                <a:latin typeface="Arial" panose="020B0604020202020204" pitchFamily="34" charset="0"/>
                <a:ea typeface="Calibri" panose="020F0502020204030204" pitchFamily="34" charset="0"/>
                <a:cs typeface="Arial" panose="020B0604020202020204" pitchFamily="34" charset="0"/>
              </a:rPr>
              <a:t>é</a:t>
            </a:r>
            <a:r>
              <a:rPr lang="en-US" dirty="0" err="1">
                <a:effectLst/>
                <a:latin typeface="Arial" panose="020B0604020202020204" pitchFamily="34" charset="0"/>
                <a:ea typeface="Calibri" panose="020F0502020204030204" pitchFamily="34" charset="0"/>
                <a:cs typeface="Times New Roman" panose="02020603050405020304" pitchFamily="18" charset="0"/>
              </a:rPr>
              <a:t>r</a:t>
            </a:r>
            <a:r>
              <a:rPr lang="en-US" dirty="0">
                <a:effectLst/>
                <a:latin typeface="Arial" panose="020B0604020202020204" pitchFamily="34" charset="0"/>
                <a:ea typeface="Calibri" panose="020F0502020204030204" pitchFamily="34" charset="0"/>
                <a:cs typeface="Times New Roman" panose="02020603050405020304" pitchFamily="18" charset="0"/>
              </a:rPr>
              <a:t> phi (</a:t>
            </a:r>
            <a:r>
              <a:rPr lang="en-US" dirty="0" err="1">
                <a:effectLst/>
                <a:latin typeface="Arial" panose="020B0604020202020204" pitchFamily="34" charset="0"/>
                <a:ea typeface="Calibri" panose="020F0502020204030204" pitchFamily="34" charset="0"/>
                <a:cs typeface="Arial" panose="020B0604020202020204" pitchFamily="34" charset="0"/>
              </a:rPr>
              <a:t>φ</a:t>
            </a:r>
            <a:r>
              <a:rPr lang="en-US" baseline="-25000" dirty="0" err="1">
                <a:effectLst/>
                <a:latin typeface="Arial" panose="020B0604020202020204" pitchFamily="34" charset="0"/>
                <a:ea typeface="Calibri" panose="020F0502020204030204" pitchFamily="34" charset="0"/>
                <a:cs typeface="Times New Roman" panose="02020603050405020304" pitchFamily="18" charset="0"/>
              </a:rPr>
              <a:t>c</a:t>
            </a:r>
            <a:r>
              <a:rPr lang="en-US" dirty="0">
                <a:effectLst/>
                <a:latin typeface="Arial" panose="020B0604020202020204" pitchFamily="34" charset="0"/>
                <a:ea typeface="Calibri" panose="020F0502020204030204" pitchFamily="34" charset="0"/>
                <a:cs typeface="Times New Roman" panose="02020603050405020304" pitchFamily="18" charset="0"/>
              </a:rPr>
              <a:t>, V) correlation coefficient, applied to the stratum cells. </a:t>
            </a:r>
          </a:p>
          <a:p>
            <a:pPr lvl="1"/>
            <a:r>
              <a:rPr lang="en-US" dirty="0">
                <a:effectLst/>
                <a:latin typeface="Arial" panose="020B0604020202020204" pitchFamily="34" charset="0"/>
                <a:ea typeface="Calibri" panose="020F0502020204030204" pitchFamily="34" charset="0"/>
                <a:cs typeface="Times New Roman" panose="02020603050405020304" pitchFamily="18" charset="0"/>
              </a:rPr>
              <a:t>This set typically contains 5-10 variables.</a:t>
            </a:r>
          </a:p>
          <a:p>
            <a:pPr marL="0" marR="0">
              <a:spcBef>
                <a:spcPts val="0"/>
              </a:spcBef>
              <a:spcAft>
                <a:spcPts val="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8. For each variable, allocate sample units to the stratum cells in such a way as to achieve a high degree of variation.</a:t>
            </a:r>
          </a:p>
        </p:txBody>
      </p:sp>
    </p:spTree>
    <p:extLst>
      <p:ext uri="{BB962C8B-B14F-4D97-AF65-F5344CB8AC3E}">
        <p14:creationId xmlns:p14="http://schemas.microsoft.com/office/powerpoint/2010/main" val="3656134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42F527-3B7D-4A7C-98CD-DDC6ECE52B81}"/>
              </a:ext>
            </a:extLst>
          </p:cNvPr>
          <p:cNvSpPr txBox="1"/>
          <p:nvPr/>
        </p:nvSpPr>
        <p:spPr>
          <a:xfrm>
            <a:off x="1017373" y="646977"/>
            <a:ext cx="10157253" cy="6186309"/>
          </a:xfrm>
          <a:prstGeom prst="rect">
            <a:avLst/>
          </a:prstGeom>
          <a:noFill/>
        </p:spPr>
        <p:txBody>
          <a:bodyPr wrap="square">
            <a:spAutoFit/>
          </a:bodyPr>
          <a:lstStyle/>
          <a:p>
            <a:pPr marL="0" marR="0">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6c. Summary of Procedures for Designing Analytical Surveys (Cont’d.)</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9. Determine selection probabilities for each sample unit to achieve the desired marginal stratifications.</a:t>
            </a:r>
          </a:p>
          <a:p>
            <a:pPr lvl="1"/>
            <a:r>
              <a:rPr lang="en-US" dirty="0">
                <a:effectLst/>
                <a:latin typeface="Arial" panose="020B0604020202020204" pitchFamily="34" charset="0"/>
                <a:ea typeface="Calibri" panose="020F0502020204030204" pitchFamily="34" charset="0"/>
                <a:cs typeface="Times New Roman" panose="02020603050405020304" pitchFamily="18" charset="0"/>
              </a:rPr>
              <a:t>Keep variation in probabilities as low as possible.</a:t>
            </a:r>
          </a:p>
          <a:p>
            <a:pPr lvl="1"/>
            <a:r>
              <a:rPr lang="en-US" dirty="0">
                <a:effectLst/>
                <a:latin typeface="Arial" panose="020B0604020202020204" pitchFamily="34" charset="0"/>
                <a:ea typeface="Calibri" panose="020F0502020204030204" pitchFamily="34" charset="0"/>
                <a:cs typeface="Times New Roman" panose="02020603050405020304" pitchFamily="18" charset="0"/>
              </a:rPr>
              <a:t>If the survey is to produce descriptive estimates as well as analytical estimates, it may be desirable to place a “floor” on how small the unit selection probabilities may be.</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10. If matching is used to construct matched pairs, then base matching on a distance measure that takes into account the relative importance of each variable of stratification on output measures of interest.</a:t>
            </a:r>
          </a:p>
          <a:p>
            <a:pPr lvl="1"/>
            <a:r>
              <a:rPr lang="en-US" dirty="0">
                <a:effectLst/>
                <a:latin typeface="Arial" panose="020B0604020202020204" pitchFamily="34" charset="0"/>
                <a:ea typeface="Calibri" panose="020F0502020204030204" pitchFamily="34" charset="0"/>
                <a:cs typeface="Times New Roman" panose="02020603050405020304" pitchFamily="18" charset="0"/>
              </a:rPr>
              <a:t>Use strata that are sufficiently “coarse” that there are lots of reasonable match candidates.</a:t>
            </a:r>
          </a:p>
          <a:p>
            <a:pPr lvl="1"/>
            <a:r>
              <a:rPr lang="en-US" dirty="0">
                <a:effectLst/>
                <a:latin typeface="Arial" panose="020B0604020202020204" pitchFamily="34" charset="0"/>
                <a:ea typeface="Calibri" panose="020F0502020204030204" pitchFamily="34" charset="0"/>
                <a:cs typeface="Times New Roman" panose="02020603050405020304" pitchFamily="18" charset="0"/>
              </a:rPr>
              <a:t>Note: The use of importance weights in the matching distance function increases the precision of causal estimates and does not introduce bias.</a:t>
            </a:r>
          </a:p>
          <a:p>
            <a:pPr lvl="1"/>
            <a:r>
              <a:rPr lang="en-US" dirty="0">
                <a:effectLst/>
                <a:latin typeface="Arial" panose="020B0604020202020204" pitchFamily="34" charset="0"/>
                <a:ea typeface="Calibri" panose="020F0502020204030204" pitchFamily="34" charset="0"/>
                <a:cs typeface="Times New Roman" panose="02020603050405020304" pitchFamily="18" charset="0"/>
              </a:rPr>
              <a:t>Do not form matched pairs using propensity-score matching (see </a:t>
            </a:r>
            <a:r>
              <a:rPr lang="en-US" i="1" dirty="0">
                <a:effectLst/>
                <a:latin typeface="Arial" panose="020B0604020202020204" pitchFamily="34" charset="0"/>
                <a:ea typeface="Calibri" panose="020F0502020204030204" pitchFamily="34" charset="0"/>
                <a:cs typeface="Times New Roman" panose="02020603050405020304" pitchFamily="18" charset="0"/>
              </a:rPr>
              <a:t>Briefing Notes </a:t>
            </a:r>
            <a:r>
              <a:rPr lang="en-US" dirty="0">
                <a:effectLst/>
                <a:latin typeface="Arial" panose="020B0604020202020204" pitchFamily="34" charset="0"/>
                <a:ea typeface="Calibri" panose="020F0502020204030204" pitchFamily="34" charset="0"/>
                <a:cs typeface="Times New Roman" panose="02020603050405020304" pitchFamily="18" charset="0"/>
              </a:rPr>
              <a:t>and King/Nielsen article for discussion).</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11</a:t>
            </a:r>
            <a:r>
              <a:rPr lang="en-US" sz="1800" dirty="0">
                <a:effectLst/>
                <a:latin typeface="Arial" panose="020B0604020202020204" pitchFamily="34" charset="0"/>
                <a:ea typeface="Calibri" panose="020F0502020204030204" pitchFamily="34" charset="0"/>
                <a:cs typeface="Times New Roman" panose="02020603050405020304" pitchFamily="18" charset="0"/>
              </a:rPr>
              <a:t>. If a “treatment” sample has not yet been selected, use matching to define matched pairs, select the pairs with probabilities such that the marginal-stratification sample allocations are reasonable, and randomly allocate one member of each pair to treatment and one to control.</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12</a:t>
            </a:r>
            <a:r>
              <a:rPr lang="en-US" sz="1800" dirty="0">
                <a:effectLst/>
                <a:latin typeface="Arial" panose="020B0604020202020204" pitchFamily="34" charset="0"/>
                <a:ea typeface="Calibri" panose="020F0502020204030204" pitchFamily="34" charset="0"/>
                <a:cs typeface="Times New Roman" panose="02020603050405020304" pitchFamily="18" charset="0"/>
              </a:rPr>
              <a:t>. If a treatment sample has already been selected, use matching to define matched pairs.</a:t>
            </a:r>
          </a:p>
        </p:txBody>
      </p:sp>
    </p:spTree>
    <p:extLst>
      <p:ext uri="{BB962C8B-B14F-4D97-AF65-F5344CB8AC3E}">
        <p14:creationId xmlns:p14="http://schemas.microsoft.com/office/powerpoint/2010/main" val="556114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F82FB1-0598-4276-800F-77DAFE90E022}"/>
              </a:ext>
            </a:extLst>
          </p:cNvPr>
          <p:cNvSpPr txBox="1"/>
          <p:nvPr/>
        </p:nvSpPr>
        <p:spPr>
          <a:xfrm>
            <a:off x="1005016" y="753762"/>
            <a:ext cx="10181967" cy="1754326"/>
          </a:xfrm>
          <a:prstGeom prst="rect">
            <a:avLst/>
          </a:prstGeom>
          <a:noFill/>
        </p:spPr>
        <p:txBody>
          <a:bodyPr wrap="square">
            <a:spAutoFit/>
          </a:bodyPr>
          <a:lstStyle/>
          <a:p>
            <a:pPr marL="0" marR="0">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6d. Summary of Procedures for Designing Analytical Surveys (Cont’d.)</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13</a:t>
            </a:r>
            <a:r>
              <a:rPr lang="en-US" sz="1800" dirty="0">
                <a:effectLst/>
                <a:latin typeface="Arial" panose="020B0604020202020204" pitchFamily="34" charset="0"/>
                <a:ea typeface="Calibri" panose="020F0502020204030204" pitchFamily="34" charset="0"/>
                <a:cs typeface="Times New Roman" panose="02020603050405020304" pitchFamily="18" charset="0"/>
              </a:rPr>
              <a:t>. In the analysis, to obtain consistent estimates of causal effects, we must condition on (average on) either: (1) all variables affecting output; or (2) all variables affecting selection; or (3) all variables affecting both output and selection.</a:t>
            </a:r>
          </a:p>
          <a:p>
            <a:pPr lvl="1"/>
            <a:r>
              <a:rPr lang="en-US" dirty="0">
                <a:effectLst/>
                <a:latin typeface="Arial" panose="020B0604020202020204" pitchFamily="34" charset="0"/>
                <a:ea typeface="Calibri" panose="020F0502020204030204" pitchFamily="34" charset="0"/>
                <a:cs typeface="Times New Roman" panose="02020603050405020304" pitchFamily="18" charset="0"/>
              </a:rPr>
              <a:t>Make sure that such variables, if observable, are reflected in the variables of stratification.</a:t>
            </a:r>
          </a:p>
        </p:txBody>
      </p:sp>
      <p:pic>
        <p:nvPicPr>
          <p:cNvPr id="4" name="Picture 3">
            <a:extLst>
              <a:ext uri="{FF2B5EF4-FFF2-40B4-BE49-F238E27FC236}">
                <a16:creationId xmlns:a16="http://schemas.microsoft.com/office/drawing/2014/main" id="{FA1E341B-B3AF-4295-B221-5C51EFE265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4734" y="2644346"/>
            <a:ext cx="4127157" cy="3943421"/>
          </a:xfrm>
          <a:prstGeom prst="rect">
            <a:avLst/>
          </a:prstGeom>
        </p:spPr>
      </p:pic>
    </p:spTree>
    <p:extLst>
      <p:ext uri="{BB962C8B-B14F-4D97-AF65-F5344CB8AC3E}">
        <p14:creationId xmlns:p14="http://schemas.microsoft.com/office/powerpoint/2010/main" val="2376473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1EFF00-680A-4BB6-89C5-F3ED6240F4E1}"/>
              </a:ext>
            </a:extLst>
          </p:cNvPr>
          <p:cNvSpPr txBox="1"/>
          <p:nvPr/>
        </p:nvSpPr>
        <p:spPr>
          <a:xfrm>
            <a:off x="1173891" y="723537"/>
            <a:ext cx="10083113" cy="3693319"/>
          </a:xfrm>
          <a:prstGeom prst="rect">
            <a:avLst/>
          </a:prstGeom>
          <a:noFill/>
        </p:spPr>
        <p:txBody>
          <a:bodyPr wrap="square">
            <a:spAutoFit/>
          </a:bodyPr>
          <a:lstStyle/>
          <a:p>
            <a:pPr marL="0" marR="0">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6e. Summary of Procedures for Designing Analytical Surveys (Cont’d.)</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14. For unobserved variables (e.g., farmer characteristics that might affect selection for treatment), configure the survey design so that these variable “drop out” of difference estimates.</a:t>
            </a:r>
          </a:p>
          <a:p>
            <a:pPr lvl="1"/>
            <a:r>
              <a:rPr lang="en-US" dirty="0">
                <a:effectLst/>
                <a:latin typeface="Arial" panose="020B0604020202020204" pitchFamily="34" charset="0"/>
                <a:ea typeface="Calibri" panose="020F0502020204030204" pitchFamily="34" charset="0"/>
                <a:cs typeface="Times New Roman" panose="02020603050405020304" pitchFamily="18" charset="0"/>
              </a:rPr>
              <a:t>All causal variables involved in estimation of a causal effect must be conditioned on or “drop out.”</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15. Explicitly describe the inferential scope of the study. </a:t>
            </a:r>
          </a:p>
          <a:p>
            <a:pPr lvl="1"/>
            <a:r>
              <a:rPr lang="en-US" dirty="0">
                <a:effectLst/>
                <a:latin typeface="Arial" panose="020B0604020202020204" pitchFamily="34" charset="0"/>
                <a:ea typeface="Calibri" panose="020F0502020204030204" pitchFamily="34" charset="0"/>
                <a:cs typeface="Times New Roman" panose="02020603050405020304" pitchFamily="18" charset="0"/>
              </a:rPr>
              <a:t>For example, if selection for treatment is random and countrywide, the scope of inference will be the causal effect of the project / program intervention relative to the entire country. </a:t>
            </a:r>
          </a:p>
          <a:p>
            <a:pPr lvl="1"/>
            <a:r>
              <a:rPr lang="en-US" dirty="0">
                <a:effectLst/>
                <a:latin typeface="Arial" panose="020B0604020202020204" pitchFamily="34" charset="0"/>
                <a:ea typeface="Calibri" panose="020F0502020204030204" pitchFamily="34" charset="0"/>
                <a:cs typeface="Times New Roman" panose="02020603050405020304" pitchFamily="18" charset="0"/>
              </a:rPr>
              <a:t>If a treatment group has already been selected (e.g., by political means) prior to the sample design and selection, then the scope of inference will be the causal effect of that particular already-selected project.</a:t>
            </a:r>
          </a:p>
        </p:txBody>
      </p:sp>
    </p:spTree>
    <p:extLst>
      <p:ext uri="{BB962C8B-B14F-4D97-AF65-F5344CB8AC3E}">
        <p14:creationId xmlns:p14="http://schemas.microsoft.com/office/powerpoint/2010/main" val="3323854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9D35F0-E7B4-4DF2-8E9E-C67ABE552736}"/>
              </a:ext>
            </a:extLst>
          </p:cNvPr>
          <p:cNvSpPr txBox="1"/>
          <p:nvPr/>
        </p:nvSpPr>
        <p:spPr>
          <a:xfrm>
            <a:off x="1013254" y="877330"/>
            <a:ext cx="9996616" cy="5909310"/>
          </a:xfrm>
          <a:prstGeom prst="rect">
            <a:avLst/>
          </a:prstGeom>
          <a:noFill/>
        </p:spPr>
        <p:txBody>
          <a:bodyPr wrap="square">
            <a:spAutoFit/>
          </a:bodyPr>
          <a:lstStyle/>
          <a:p>
            <a:pPr marL="0" marR="0">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7. Examples of Analytical Survey Designs Constructed Using the Method Described Above</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Impact Evaluation of the Farmer Training and Development Activity in Honduras, Millennium Challenge Corporation.  </a:t>
            </a:r>
            <a:r>
              <a:rPr lang="en-US" dirty="0">
                <a:latin typeface="Arial" panose="020B0604020202020204" pitchFamily="34" charset="0"/>
                <a:ea typeface="Calibri" panose="020F0502020204030204" pitchFamily="34" charset="0"/>
                <a:cs typeface="Times New Roman" panose="02020603050405020304" pitchFamily="18" charset="0"/>
              </a:rPr>
              <a:t>Project final report at </a:t>
            </a:r>
            <a:r>
              <a:rPr lang="en-US" dirty="0">
                <a:latin typeface="Arial" panose="020B0604020202020204" pitchFamily="34" charset="0"/>
                <a:ea typeface="Calibri" panose="020F0502020204030204" pitchFamily="34" charset="0"/>
                <a:cs typeface="Times New Roman" panose="02020603050405020304" pitchFamily="18" charset="0"/>
                <a:hlinkClick r:id="rId2"/>
              </a:rPr>
              <a:t>http://www.foundationwebsite.org/MCCFTDAEvaluationFinalReportRevisedNov15-2013.htm</a:t>
            </a:r>
            <a:r>
              <a:rPr lang="en-US" dirty="0">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Honduras Road Transportation Improvement Project, Millennium Challenge Corporation.  Project final report at </a:t>
            </a:r>
            <a:r>
              <a:rPr lang="en-US" sz="1800" dirty="0">
                <a:effectLst/>
                <a:latin typeface="Arial" panose="020B0604020202020204" pitchFamily="34" charset="0"/>
                <a:ea typeface="Calibri" panose="020F0502020204030204" pitchFamily="34" charset="0"/>
                <a:cs typeface="Times New Roman" panose="02020603050405020304" pitchFamily="18" charset="0"/>
                <a:hlinkClick r:id="rId3"/>
              </a:rPr>
              <a:t>http://www.foundationwebsite.org/MCCTransportationProjectEvaluationFinalReportRevisedDec12-2013.htm</a:t>
            </a:r>
            <a:r>
              <a:rPr lang="en-US" sz="1800" dirty="0">
                <a:effectLst/>
                <a:latin typeface="Arial" panose="020B0604020202020204" pitchFamily="34" charset="0"/>
                <a:ea typeface="Calibri" panose="020F0502020204030204" pitchFamily="34" charset="0"/>
                <a:cs typeface="Times New Roman" panose="02020603050405020304" pitchFamily="18" charset="0"/>
              </a:rPr>
              <a:t>.</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spc="-10" dirty="0">
                <a:effectLst/>
                <a:latin typeface="Arial" panose="020B0604020202020204" pitchFamily="34" charset="0"/>
                <a:ea typeface="Calibri" panose="020F0502020204030204" pitchFamily="34" charset="0"/>
                <a:cs typeface="Arial" panose="020B0604020202020204" pitchFamily="34" charset="0"/>
              </a:rPr>
              <a:t>Impact Evaluation of the Competitive African Cotton for Pro-Poor Growth Program ("COMPACI”, “Cotton Made in Africa”), Deutsche </a:t>
            </a:r>
            <a:r>
              <a:rPr lang="en-US" sz="1800" spc="-10" dirty="0" err="1">
                <a:effectLst/>
                <a:latin typeface="Arial" panose="020B0604020202020204" pitchFamily="34" charset="0"/>
                <a:ea typeface="Calibri" panose="020F0502020204030204" pitchFamily="34" charset="0"/>
                <a:cs typeface="Arial" panose="020B0604020202020204" pitchFamily="34" charset="0"/>
              </a:rPr>
              <a:t>Investitions</a:t>
            </a:r>
            <a:r>
              <a:rPr lang="en-US" sz="1800" spc="-10" dirty="0">
                <a:effectLst/>
                <a:latin typeface="Arial" panose="020B0604020202020204" pitchFamily="34" charset="0"/>
                <a:ea typeface="Calibri" panose="020F0502020204030204" pitchFamily="34" charset="0"/>
                <a:cs typeface="Arial" panose="020B0604020202020204" pitchFamily="34" charset="0"/>
              </a:rPr>
              <a:t> und </a:t>
            </a:r>
            <a:r>
              <a:rPr lang="en-US" sz="1800" spc="-10" dirty="0" err="1">
                <a:effectLst/>
                <a:latin typeface="Arial" panose="020B0604020202020204" pitchFamily="34" charset="0"/>
                <a:ea typeface="Calibri" panose="020F0502020204030204" pitchFamily="34" charset="0"/>
                <a:cs typeface="Arial" panose="020B0604020202020204" pitchFamily="34" charset="0"/>
              </a:rPr>
              <a:t>Entwicklungsgesellschaft</a:t>
            </a:r>
            <a:r>
              <a:rPr lang="en-US" sz="1800" spc="-10" dirty="0">
                <a:effectLst/>
                <a:latin typeface="Arial" panose="020B0604020202020204" pitchFamily="34" charset="0"/>
                <a:ea typeface="Calibri" panose="020F0502020204030204" pitchFamily="34" charset="0"/>
                <a:cs typeface="Arial" panose="020B0604020202020204" pitchFamily="34" charset="0"/>
              </a:rPr>
              <a:t> GmbH (DEG), in six African countries: Benin, Burkina Faso, Côte d’Ivoire, Zambia, Ghana and </a:t>
            </a:r>
            <a:r>
              <a:rPr lang="en-US" sz="1800" spc="-10" dirty="0" err="1">
                <a:effectLst/>
                <a:latin typeface="Arial" panose="020B0604020202020204" pitchFamily="34" charset="0"/>
                <a:ea typeface="Calibri" panose="020F0502020204030204" pitchFamily="34" charset="0"/>
                <a:cs typeface="Arial" panose="020B0604020202020204" pitchFamily="34" charset="0"/>
              </a:rPr>
              <a:t>Malaŵi</a:t>
            </a:r>
            <a:r>
              <a:rPr lang="en-US" sz="1800" spc="-10" dirty="0">
                <a:effectLst/>
                <a:latin typeface="Arial" panose="020B0604020202020204" pitchFamily="34" charset="0"/>
                <a:ea typeface="Calibri" panose="020F0502020204030204" pitchFamily="34" charset="0"/>
                <a:cs typeface="Arial" panose="020B0604020202020204" pitchFamily="34" charset="0"/>
              </a:rPr>
              <a:t>.  (Separate surveys in each country.)</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spc="-10" dirty="0">
                <a:effectLst/>
                <a:latin typeface="Arial" panose="020B0604020202020204" pitchFamily="34" charset="0"/>
                <a:ea typeface="Calibri" panose="020F0502020204030204" pitchFamily="34" charset="0"/>
                <a:cs typeface="Arial" panose="020B0604020202020204" pitchFamily="34" charset="0"/>
              </a:rPr>
              <a:t>Monitoring and Evaluation of the Competitive African Cashew Value Chains for Pro-Poor Growth Program”, Deutsche Gesellschaft für </a:t>
            </a:r>
            <a:r>
              <a:rPr lang="en-US" sz="1800" spc="-10" dirty="0" err="1">
                <a:effectLst/>
                <a:latin typeface="Arial" panose="020B0604020202020204" pitchFamily="34" charset="0"/>
                <a:ea typeface="Calibri" panose="020F0502020204030204" pitchFamily="34" charset="0"/>
                <a:cs typeface="Arial" panose="020B0604020202020204" pitchFamily="34" charset="0"/>
              </a:rPr>
              <a:t>Technische</a:t>
            </a:r>
            <a:r>
              <a:rPr lang="en-US" sz="1800" spc="-10" dirty="0">
                <a:effectLst/>
                <a:latin typeface="Arial" panose="020B0604020202020204" pitchFamily="34" charset="0"/>
                <a:ea typeface="Calibri" panose="020F0502020204030204" pitchFamily="34" charset="0"/>
                <a:cs typeface="Arial" panose="020B0604020202020204" pitchFamily="34" charset="0"/>
              </a:rPr>
              <a:t> </a:t>
            </a:r>
            <a:r>
              <a:rPr lang="en-US" sz="1800" spc="-10" dirty="0" err="1">
                <a:effectLst/>
                <a:latin typeface="Arial" panose="020B0604020202020204" pitchFamily="34" charset="0"/>
                <a:ea typeface="Calibri" panose="020F0502020204030204" pitchFamily="34" charset="0"/>
                <a:cs typeface="Arial" panose="020B0604020202020204" pitchFamily="34" charset="0"/>
              </a:rPr>
              <a:t>Zusammenarbeit</a:t>
            </a:r>
            <a:r>
              <a:rPr lang="en-US" sz="1800" spc="-10" dirty="0">
                <a:effectLst/>
                <a:latin typeface="Arial" panose="020B0604020202020204" pitchFamily="34" charset="0"/>
                <a:ea typeface="Calibri" panose="020F0502020204030204" pitchFamily="34" charset="0"/>
                <a:cs typeface="Arial" panose="020B0604020202020204" pitchFamily="34" charset="0"/>
              </a:rPr>
              <a:t> (GTZ) GmbH, in five African countries: Benin, Burkina Faso, Côte d’Ivoire, Ghana and Mozambique.  (Separate surveys in each country.)</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711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A38FBC-297F-4DDF-B4EA-94B61BF80EED}"/>
              </a:ext>
            </a:extLst>
          </p:cNvPr>
          <p:cNvSpPr txBox="1"/>
          <p:nvPr/>
        </p:nvSpPr>
        <p:spPr>
          <a:xfrm>
            <a:off x="939113" y="864973"/>
            <a:ext cx="10256109" cy="5355312"/>
          </a:xfrm>
          <a:prstGeom prst="rect">
            <a:avLst/>
          </a:prstGeom>
          <a:noFill/>
        </p:spPr>
        <p:txBody>
          <a:bodyPr wrap="square">
            <a:spAutoFit/>
          </a:bodyPr>
          <a:lstStyle/>
          <a:p>
            <a:pPr marL="0" marR="0">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7b. Examples of Analytical Survey Designs Constructed Using the Method Described Above (Cont’d.)</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spc="-10" dirty="0">
                <a:effectLst/>
                <a:latin typeface="Arial" panose="020B0604020202020204" pitchFamily="34" charset="0"/>
                <a:ea typeface="Calibri" panose="020F0502020204030204" pitchFamily="34" charset="0"/>
                <a:cs typeface="Arial" panose="020B0604020202020204" pitchFamily="34" charset="0"/>
              </a:rPr>
              <a:t>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r>
              <a:rPr lang="en-US" sz="1800" spc="-10" dirty="0">
                <a:effectLst/>
                <a:latin typeface="Arial" panose="020B0604020202020204" pitchFamily="34" charset="0"/>
                <a:ea typeface="Calibri" panose="020F0502020204030204" pitchFamily="34" charset="0"/>
                <a:cs typeface="Arial" panose="020B0604020202020204" pitchFamily="34" charset="0"/>
              </a:rPr>
              <a:t>Impact Evaluation of the </a:t>
            </a:r>
            <a:r>
              <a:rPr lang="en-US" sz="1800" spc="-10" dirty="0" err="1">
                <a:effectLst/>
                <a:latin typeface="Arial" panose="020B0604020202020204" pitchFamily="34" charset="0"/>
                <a:ea typeface="Calibri" panose="020F0502020204030204" pitchFamily="34" charset="0"/>
                <a:cs typeface="Arial" panose="020B0604020202020204" pitchFamily="34" charset="0"/>
              </a:rPr>
              <a:t>Programme</a:t>
            </a:r>
            <a:r>
              <a:rPr lang="en-US" sz="1800" spc="-10" dirty="0">
                <a:effectLst/>
                <a:latin typeface="Arial" panose="020B0604020202020204" pitchFamily="34" charset="0"/>
                <a:ea typeface="Calibri" panose="020F0502020204030204" pitchFamily="34" charset="0"/>
                <a:cs typeface="Arial" panose="020B0604020202020204" pitchFamily="34" charset="0"/>
              </a:rPr>
              <a:t> of Advancement through Health and Education (PATH), Jamaica.  Government of Jamaica.</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endParaRPr lang="en-US" sz="1800" spc="-10" dirty="0">
              <a:effectLst/>
              <a:latin typeface="Arial" panose="020B0604020202020204" pitchFamily="34" charset="0"/>
              <a:ea typeface="Calibri" panose="020F0502020204030204" pitchFamily="34" charset="0"/>
              <a:cs typeface="Arial" panose="020B0604020202020204" pitchFamily="34" charset="0"/>
            </a:endParaRPr>
          </a:p>
          <a:p>
            <a:r>
              <a:rPr lang="en-US" sz="1800" spc="-10" dirty="0">
                <a:effectLst/>
                <a:latin typeface="Arial" panose="020B0604020202020204" pitchFamily="34" charset="0"/>
                <a:ea typeface="Calibri" panose="020F0502020204030204" pitchFamily="34" charset="0"/>
                <a:cs typeface="Arial" panose="020B0604020202020204" pitchFamily="34" charset="0"/>
              </a:rPr>
              <a:t>Evaluation des performances et de </a:t>
            </a:r>
            <a:r>
              <a:rPr lang="en-US" sz="1800" spc="-10" dirty="0" err="1">
                <a:effectLst/>
                <a:latin typeface="Arial" panose="020B0604020202020204" pitchFamily="34" charset="0"/>
                <a:ea typeface="Calibri" panose="020F0502020204030204" pitchFamily="34" charset="0"/>
                <a:cs typeface="Arial" panose="020B0604020202020204" pitchFamily="34" charset="0"/>
              </a:rPr>
              <a:t>l’impact</a:t>
            </a:r>
            <a:r>
              <a:rPr lang="en-US" sz="1800" spc="-10" dirty="0">
                <a:effectLst/>
                <a:latin typeface="Arial" panose="020B0604020202020204" pitchFamily="34" charset="0"/>
                <a:ea typeface="Calibri" panose="020F0502020204030204" pitchFamily="34" charset="0"/>
                <a:cs typeface="Arial" panose="020B0604020202020204" pitchFamily="34" charset="0"/>
              </a:rPr>
              <a:t> de </a:t>
            </a:r>
            <a:r>
              <a:rPr lang="en-US" sz="1800" spc="-10" dirty="0" err="1">
                <a:effectLst/>
                <a:latin typeface="Arial" panose="020B0604020202020204" pitchFamily="34" charset="0"/>
                <a:ea typeface="Calibri" panose="020F0502020204030204" pitchFamily="34" charset="0"/>
                <a:cs typeface="Arial" panose="020B0604020202020204" pitchFamily="34" charset="0"/>
              </a:rPr>
              <a:t>l’activité</a:t>
            </a:r>
            <a:r>
              <a:rPr lang="en-US" sz="1800" spc="-10" dirty="0">
                <a:effectLst/>
                <a:latin typeface="Arial" panose="020B0604020202020204" pitchFamily="34" charset="0"/>
                <a:ea typeface="Calibri" panose="020F0502020204030204" pitchFamily="34" charset="0"/>
                <a:cs typeface="Arial" panose="020B0604020202020204" pitchFamily="34" charset="0"/>
              </a:rPr>
              <a:t> de rehabilitation et </a:t>
            </a:r>
            <a:r>
              <a:rPr lang="en-US" sz="1800" spc="-10" dirty="0" err="1">
                <a:effectLst/>
                <a:latin typeface="Arial" panose="020B0604020202020204" pitchFamily="34" charset="0"/>
                <a:ea typeface="Calibri" panose="020F0502020204030204" pitchFamily="34" charset="0"/>
                <a:cs typeface="Arial" panose="020B0604020202020204" pitchFamily="34" charset="0"/>
              </a:rPr>
              <a:t>d’intensification</a:t>
            </a:r>
            <a:r>
              <a:rPr lang="en-US" sz="1800" spc="-10" dirty="0">
                <a:effectLst/>
                <a:latin typeface="Arial" panose="020B0604020202020204" pitchFamily="34" charset="0"/>
                <a:ea typeface="Calibri" panose="020F0502020204030204" pitchFamily="34" charset="0"/>
                <a:cs typeface="Arial" panose="020B0604020202020204" pitchFamily="34" charset="0"/>
              </a:rPr>
              <a:t> des plantations </a:t>
            </a:r>
            <a:r>
              <a:rPr lang="en-US" sz="1800" spc="-10" dirty="0" err="1">
                <a:effectLst/>
                <a:latin typeface="Arial" panose="020B0604020202020204" pitchFamily="34" charset="0"/>
                <a:ea typeface="Calibri" panose="020F0502020204030204" pitchFamily="34" charset="0"/>
                <a:cs typeface="Arial" panose="020B0604020202020204" pitchFamily="34" charset="0"/>
              </a:rPr>
              <a:t>d’oliviers</a:t>
            </a:r>
            <a:r>
              <a:rPr lang="en-US" sz="1800" spc="-10" dirty="0">
                <a:effectLst/>
                <a:latin typeface="Arial" panose="020B0604020202020204" pitchFamily="34" charset="0"/>
                <a:ea typeface="Calibri" panose="020F0502020204030204" pitchFamily="34" charset="0"/>
                <a:cs typeface="Arial" panose="020B0604020202020204" pitchFamily="34" charset="0"/>
              </a:rPr>
              <a:t> au </a:t>
            </a:r>
            <a:r>
              <a:rPr lang="en-US" sz="1800" spc="-10" dirty="0" err="1">
                <a:effectLst/>
                <a:latin typeface="Arial" panose="020B0604020202020204" pitchFamily="34" charset="0"/>
                <a:ea typeface="Calibri" panose="020F0502020204030204" pitchFamily="34" charset="0"/>
                <a:cs typeface="Arial" panose="020B0604020202020204" pitchFamily="34" charset="0"/>
              </a:rPr>
              <a:t>niveau</a:t>
            </a:r>
            <a:r>
              <a:rPr lang="en-US" sz="1800" spc="-10" dirty="0">
                <a:effectLst/>
                <a:latin typeface="Arial" panose="020B0604020202020204" pitchFamily="34" charset="0"/>
                <a:ea typeface="Calibri" panose="020F0502020204030204" pitchFamily="34" charset="0"/>
                <a:cs typeface="Arial" panose="020B0604020202020204" pitchFamily="34" charset="0"/>
              </a:rPr>
              <a:t> des zones </a:t>
            </a:r>
            <a:r>
              <a:rPr lang="en-US" sz="1800" spc="-10" dirty="0" err="1">
                <a:effectLst/>
                <a:latin typeface="Arial" panose="020B0604020202020204" pitchFamily="34" charset="0"/>
                <a:ea typeface="Calibri" panose="020F0502020204030204" pitchFamily="34" charset="0"/>
                <a:cs typeface="Arial" panose="020B0604020202020204" pitchFamily="34" charset="0"/>
              </a:rPr>
              <a:t>pluviales</a:t>
            </a:r>
            <a:r>
              <a:rPr lang="en-US" sz="1800" spc="-10" dirty="0">
                <a:effectLst/>
                <a:latin typeface="Arial" panose="020B0604020202020204" pitchFamily="34" charset="0"/>
                <a:ea typeface="Calibri" panose="020F0502020204030204" pitchFamily="34" charset="0"/>
                <a:cs typeface="Arial" panose="020B0604020202020204" pitchFamily="34" charset="0"/>
              </a:rPr>
              <a:t>,” </a:t>
            </a:r>
            <a:r>
              <a:rPr lang="en-US" sz="1800" spc="-10" dirty="0" err="1">
                <a:effectLst/>
                <a:latin typeface="Arial" panose="020B0604020202020204" pitchFamily="34" charset="0"/>
                <a:ea typeface="Calibri" panose="020F0502020204030204" pitchFamily="34" charset="0"/>
                <a:cs typeface="Arial" panose="020B0604020202020204" pitchFamily="34" charset="0"/>
              </a:rPr>
              <a:t>Agence</a:t>
            </a:r>
            <a:r>
              <a:rPr lang="en-US" sz="1800" spc="-10" dirty="0">
                <a:effectLst/>
                <a:latin typeface="Arial" panose="020B0604020202020204" pitchFamily="34" charset="0"/>
                <a:ea typeface="Calibri" panose="020F0502020204030204" pitchFamily="34" charset="0"/>
                <a:cs typeface="Arial" panose="020B0604020202020204" pitchFamily="34" charset="0"/>
              </a:rPr>
              <a:t> du </a:t>
            </a:r>
            <a:r>
              <a:rPr lang="en-US" sz="1800" spc="-10" dirty="0" err="1">
                <a:effectLst/>
                <a:latin typeface="Arial" panose="020B0604020202020204" pitchFamily="34" charset="0"/>
                <a:ea typeface="Calibri" panose="020F0502020204030204" pitchFamily="34" charset="0"/>
                <a:cs typeface="Arial" panose="020B0604020202020204" pitchFamily="34" charset="0"/>
              </a:rPr>
              <a:t>Partenariat</a:t>
            </a:r>
            <a:r>
              <a:rPr lang="en-US" sz="1800" spc="-10" dirty="0">
                <a:effectLst/>
                <a:latin typeface="Arial" panose="020B0604020202020204" pitchFamily="34" charset="0"/>
                <a:ea typeface="Calibri" panose="020F0502020204030204" pitchFamily="34" charset="0"/>
                <a:cs typeface="Arial" panose="020B0604020202020204" pitchFamily="34" charset="0"/>
              </a:rPr>
              <a:t> pour le </a:t>
            </a:r>
            <a:r>
              <a:rPr lang="en-US" sz="1800" spc="-10" dirty="0" err="1">
                <a:effectLst/>
                <a:latin typeface="Arial" panose="020B0604020202020204" pitchFamily="34" charset="0"/>
                <a:ea typeface="Calibri" panose="020F0502020204030204" pitchFamily="34" charset="0"/>
                <a:cs typeface="Arial" panose="020B0604020202020204" pitchFamily="34" charset="0"/>
              </a:rPr>
              <a:t>Progrès</a:t>
            </a:r>
            <a:r>
              <a:rPr lang="en-US" sz="1800" spc="-10" dirty="0">
                <a:effectLst/>
                <a:latin typeface="Arial" panose="020B0604020202020204" pitchFamily="34" charset="0"/>
                <a:ea typeface="Calibri" panose="020F0502020204030204" pitchFamily="34" charset="0"/>
                <a:cs typeface="Arial" panose="020B0604020202020204" pitchFamily="34" charset="0"/>
              </a:rPr>
              <a:t>, Millennium Challenge Account – Maroc, Project Arboriculture </a:t>
            </a:r>
            <a:r>
              <a:rPr lang="en-US" sz="1800" spc="-10" dirty="0" err="1">
                <a:effectLst/>
                <a:latin typeface="Arial" panose="020B0604020202020204" pitchFamily="34" charset="0"/>
                <a:ea typeface="Calibri" panose="020F0502020204030204" pitchFamily="34" charset="0"/>
                <a:cs typeface="Arial" panose="020B0604020202020204" pitchFamily="34" charset="0"/>
              </a:rPr>
              <a:t>Fruitière</a:t>
            </a:r>
            <a:r>
              <a:rPr lang="en-US" sz="1800" spc="-10" dirty="0">
                <a:effectLst/>
                <a:latin typeface="Arial" panose="020B0604020202020204" pitchFamily="34" charset="0"/>
                <a:ea typeface="Calibri" panose="020F0502020204030204" pitchFamily="34" charset="0"/>
                <a:cs typeface="Arial" panose="020B0604020202020204" pitchFamily="34" charset="0"/>
              </a:rPr>
              <a:t>.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spc="-10"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spc="-10" dirty="0">
                <a:effectLst/>
                <a:latin typeface="Arial" panose="020B0604020202020204" pitchFamily="34" charset="0"/>
                <a:ea typeface="Calibri" panose="020F0502020204030204" pitchFamily="34" charset="0"/>
                <a:cs typeface="Arial" panose="020B0604020202020204" pitchFamily="34" charset="0"/>
              </a:rPr>
              <a:t>Impact Evaluation of Agricultural Development Projects in the </a:t>
            </a:r>
            <a:r>
              <a:rPr lang="en-US" sz="1800" spc="-10" dirty="0" err="1">
                <a:effectLst/>
                <a:latin typeface="Arial" panose="020B0604020202020204" pitchFamily="34" charset="0"/>
                <a:ea typeface="Calibri" panose="020F0502020204030204" pitchFamily="34" charset="0"/>
                <a:cs typeface="Arial" panose="020B0604020202020204" pitchFamily="34" charset="0"/>
              </a:rPr>
              <a:t>Sourou</a:t>
            </a:r>
            <a:r>
              <a:rPr lang="en-US" sz="1800" spc="-10" dirty="0">
                <a:effectLst/>
                <a:latin typeface="Arial" panose="020B0604020202020204" pitchFamily="34" charset="0"/>
                <a:ea typeface="Calibri" panose="020F0502020204030204" pitchFamily="34" charset="0"/>
                <a:cs typeface="Arial" panose="020B0604020202020204" pitchFamily="34" charset="0"/>
              </a:rPr>
              <a:t> Valley and </a:t>
            </a:r>
            <a:r>
              <a:rPr lang="en-US" sz="1800" spc="-10" dirty="0" err="1">
                <a:effectLst/>
                <a:latin typeface="Arial" panose="020B0604020202020204" pitchFamily="34" charset="0"/>
                <a:ea typeface="Calibri" panose="020F0502020204030204" pitchFamily="34" charset="0"/>
                <a:cs typeface="Arial" panose="020B0604020202020204" pitchFamily="34" charset="0"/>
              </a:rPr>
              <a:t>Comoé</a:t>
            </a:r>
            <a:r>
              <a:rPr lang="en-US" sz="1800" spc="-10" dirty="0">
                <a:effectLst/>
                <a:latin typeface="Arial" panose="020B0604020202020204" pitchFamily="34" charset="0"/>
                <a:ea typeface="Calibri" panose="020F0502020204030204" pitchFamily="34" charset="0"/>
                <a:cs typeface="Arial" panose="020B0604020202020204" pitchFamily="34" charset="0"/>
              </a:rPr>
              <a:t> Basin, Millennium Challenge Account – Burkina Faso.</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spc="-10" dirty="0">
                <a:effectLst/>
                <a:latin typeface="Arial" panose="020B0604020202020204" pitchFamily="34" charset="0"/>
                <a:ea typeface="Calibri" panose="020F0502020204030204" pitchFamily="34" charset="0"/>
                <a:cs typeface="Arial" panose="020B0604020202020204" pitchFamily="34" charset="0"/>
              </a:rPr>
              <a:t>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r"/>
              </a:tabLst>
            </a:pPr>
            <a:r>
              <a:rPr lang="en-US" sz="1800" spc="-10" dirty="0">
                <a:effectLst/>
                <a:latin typeface="Arial" panose="020B0604020202020204" pitchFamily="34" charset="0"/>
                <a:ea typeface="Calibri" panose="020F0502020204030204" pitchFamily="34" charset="0"/>
                <a:cs typeface="Arial" panose="020B0604020202020204" pitchFamily="34" charset="0"/>
              </a:rPr>
              <a:t>Impact Evaluation of Conservancy Support and Indigenous Natural Products, Millennium Challenge Account – Namibia.</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r"/>
              </a:tabLs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Impact Evaluation of Ghana Water Supply Activity, Millennium Development Authority – Ghana.</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spc="-10" dirty="0">
                <a:effectLst/>
                <a:latin typeface="Arial" panose="020B0604020202020204" pitchFamily="34" charset="0"/>
                <a:ea typeface="Calibri" panose="020F0502020204030204" pitchFamily="34" charset="0"/>
                <a:cs typeface="Arial" panose="020B0604020202020204" pitchFamily="34" charset="0"/>
              </a:rPr>
              <a:t>Impact Evaluation of Feeder Roads Activity, Millennium Development Authority – Ghana.</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4059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AD1059-220F-4D74-B284-0F919A13BA38}"/>
              </a:ext>
            </a:extLst>
          </p:cNvPr>
          <p:cNvSpPr txBox="1"/>
          <p:nvPr/>
        </p:nvSpPr>
        <p:spPr>
          <a:xfrm>
            <a:off x="951470" y="840260"/>
            <a:ext cx="10083114" cy="4247317"/>
          </a:xfrm>
          <a:prstGeom prst="rect">
            <a:avLst/>
          </a:prstGeom>
          <a:noFill/>
        </p:spPr>
        <p:txBody>
          <a:bodyPr wrap="square">
            <a:spAutoFit/>
          </a:bodyPr>
          <a:lstStyle/>
          <a:p>
            <a:pPr marL="0" marR="0">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1. Context: Two Main Types of Sample Surveys, Categorized by Purpose</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lvl="1"/>
            <a:r>
              <a:rPr lang="en-US" i="1" dirty="0">
                <a:effectLst/>
                <a:latin typeface="Arial" panose="020B0604020202020204" pitchFamily="34" charset="0"/>
                <a:ea typeface="Calibri" panose="020F0502020204030204" pitchFamily="34" charset="0"/>
                <a:cs typeface="Times New Roman" panose="02020603050405020304" pitchFamily="18" charset="0"/>
              </a:rPr>
              <a:t>Descriptive surveys</a:t>
            </a:r>
            <a:r>
              <a:rPr lang="en-US" dirty="0">
                <a:effectLst/>
                <a:latin typeface="Arial" panose="020B0604020202020204" pitchFamily="34" charset="0"/>
                <a:ea typeface="Calibri" panose="020F0502020204030204" pitchFamily="34" charset="0"/>
                <a:cs typeface="Times New Roman" panose="02020603050405020304" pitchFamily="18" charset="0"/>
              </a:rPr>
              <a:t>:</a:t>
            </a:r>
          </a:p>
          <a:p>
            <a:pPr lvl="1"/>
            <a:endParaRPr lang="en-US" dirty="0">
              <a:effectLst/>
              <a:latin typeface="Arial" panose="020B0604020202020204" pitchFamily="34" charset="0"/>
              <a:ea typeface="Calibri" panose="020F0502020204030204" pitchFamily="34" charset="0"/>
              <a:cs typeface="Times New Roman" panose="02020603050405020304" pitchFamily="18" charset="0"/>
            </a:endParaRPr>
          </a:p>
          <a:p>
            <a:pPr lvl="2"/>
            <a:r>
              <a:rPr lang="en-US" dirty="0">
                <a:latin typeface="Arial" panose="020B0604020202020204" pitchFamily="34" charset="0"/>
                <a:ea typeface="Calibri" panose="020F0502020204030204" pitchFamily="34" charset="0"/>
                <a:cs typeface="Times New Roman" panose="02020603050405020304" pitchFamily="18" charset="0"/>
              </a:rPr>
              <a:t>E</a:t>
            </a:r>
            <a:r>
              <a:rPr lang="en-US" dirty="0">
                <a:effectLst/>
                <a:latin typeface="Arial" panose="020B0604020202020204" pitchFamily="34" charset="0"/>
                <a:ea typeface="Calibri" panose="020F0502020204030204" pitchFamily="34" charset="0"/>
                <a:cs typeface="Times New Roman" panose="02020603050405020304" pitchFamily="18" charset="0"/>
              </a:rPr>
              <a:t>stimate population characteristics, such as means and totals for the population and subpopulations of interest.</a:t>
            </a:r>
          </a:p>
          <a:p>
            <a:pPr lvl="2"/>
            <a:endParaRPr lang="en-US" dirty="0">
              <a:latin typeface="Arial" panose="020B0604020202020204" pitchFamily="34" charset="0"/>
              <a:ea typeface="Calibri" panose="020F0502020204030204" pitchFamily="34" charset="0"/>
              <a:cs typeface="Times New Roman" panose="02020603050405020304" pitchFamily="18" charset="0"/>
            </a:endParaRPr>
          </a:p>
          <a:p>
            <a:pPr lvl="2"/>
            <a:r>
              <a:rPr lang="en-US" dirty="0">
                <a:latin typeface="Arial" panose="020B0604020202020204" pitchFamily="34" charset="0"/>
                <a:ea typeface="Calibri" panose="020F0502020204030204" pitchFamily="34" charset="0"/>
                <a:cs typeface="Times New Roman" panose="02020603050405020304" pitchFamily="18" charset="0"/>
              </a:rPr>
              <a:t>Statistical inference.</a:t>
            </a:r>
          </a:p>
          <a:p>
            <a:pPr lvl="1"/>
            <a:endParaRPr lang="en-US" dirty="0">
              <a:effectLst/>
              <a:latin typeface="Arial" panose="020B0604020202020204" pitchFamily="34" charset="0"/>
              <a:ea typeface="Calibri" panose="020F0502020204030204" pitchFamily="34" charset="0"/>
              <a:cs typeface="Times New Roman" panose="02020603050405020304" pitchFamily="18" charset="0"/>
            </a:endParaRPr>
          </a:p>
          <a:p>
            <a:pPr lvl="1"/>
            <a:r>
              <a:rPr lang="en-US" i="1" dirty="0">
                <a:effectLst/>
                <a:latin typeface="Arial" panose="020B0604020202020204" pitchFamily="34" charset="0"/>
                <a:ea typeface="Calibri" panose="020F0502020204030204" pitchFamily="34" charset="0"/>
                <a:cs typeface="Times New Roman" panose="02020603050405020304" pitchFamily="18" charset="0"/>
              </a:rPr>
              <a:t>Analytical surveys</a:t>
            </a:r>
            <a:r>
              <a:rPr lang="en-US" dirty="0">
                <a:effectLst/>
                <a:latin typeface="Arial" panose="020B0604020202020204" pitchFamily="34" charset="0"/>
                <a:ea typeface="Calibri" panose="020F0502020204030204" pitchFamily="34" charset="0"/>
                <a:cs typeface="Times New Roman" panose="02020603050405020304" pitchFamily="18" charset="0"/>
              </a:rPr>
              <a:t>:</a:t>
            </a:r>
          </a:p>
          <a:p>
            <a:pPr lvl="1"/>
            <a:endParaRPr lang="en-US" dirty="0">
              <a:effectLst/>
              <a:latin typeface="Arial" panose="020B0604020202020204" pitchFamily="34" charset="0"/>
              <a:ea typeface="Calibri" panose="020F0502020204030204" pitchFamily="34" charset="0"/>
              <a:cs typeface="Times New Roman" panose="02020603050405020304" pitchFamily="18" charset="0"/>
            </a:endParaRPr>
          </a:p>
          <a:p>
            <a:pPr lvl="2"/>
            <a:r>
              <a:rPr lang="en-US" dirty="0">
                <a:latin typeface="Arial" panose="020B0604020202020204" pitchFamily="34" charset="0"/>
                <a:ea typeface="Calibri" panose="020F0502020204030204" pitchFamily="34" charset="0"/>
                <a:cs typeface="Times New Roman" panose="02020603050405020304" pitchFamily="18" charset="0"/>
              </a:rPr>
              <a:t>E</a:t>
            </a:r>
            <a:r>
              <a:rPr lang="en-US" dirty="0">
                <a:effectLst/>
                <a:latin typeface="Arial" panose="020B0604020202020204" pitchFamily="34" charset="0"/>
                <a:ea typeface="Calibri" panose="020F0502020204030204" pitchFamily="34" charset="0"/>
                <a:cs typeface="Times New Roman" panose="02020603050405020304" pitchFamily="18" charset="0"/>
              </a:rPr>
              <a:t>stimate parameters of models, such as the social and economic impact of a government program, or the effects of changes in government policies.</a:t>
            </a:r>
          </a:p>
          <a:p>
            <a:pPr lvl="2"/>
            <a:endParaRPr lang="en-US" dirty="0">
              <a:latin typeface="Arial" panose="020B0604020202020204" pitchFamily="34" charset="0"/>
              <a:ea typeface="Calibri" panose="020F0502020204030204" pitchFamily="34" charset="0"/>
              <a:cs typeface="Times New Roman" panose="02020603050405020304" pitchFamily="18" charset="0"/>
            </a:endParaRPr>
          </a:p>
          <a:p>
            <a:pPr lvl="2"/>
            <a:r>
              <a:rPr lang="en-US" dirty="0">
                <a:effectLst/>
                <a:latin typeface="Arial" panose="020B0604020202020204" pitchFamily="34" charset="0"/>
                <a:ea typeface="Calibri" panose="020F0502020204030204" pitchFamily="34" charset="0"/>
                <a:cs typeface="Times New Roman" panose="02020603050405020304" pitchFamily="18" charset="0"/>
              </a:rPr>
              <a:t>Causal inference (causal modeling and analysis).</a:t>
            </a:r>
          </a:p>
        </p:txBody>
      </p:sp>
    </p:spTree>
    <p:extLst>
      <p:ext uri="{BB962C8B-B14F-4D97-AF65-F5344CB8AC3E}">
        <p14:creationId xmlns:p14="http://schemas.microsoft.com/office/powerpoint/2010/main" val="360571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1C4934-E4FE-4557-87FE-F221A88D1141}"/>
              </a:ext>
            </a:extLst>
          </p:cNvPr>
          <p:cNvSpPr txBox="1"/>
          <p:nvPr/>
        </p:nvSpPr>
        <p:spPr>
          <a:xfrm>
            <a:off x="951470" y="1037968"/>
            <a:ext cx="10181968" cy="3139321"/>
          </a:xfrm>
          <a:prstGeom prst="rect">
            <a:avLst/>
          </a:prstGeom>
          <a:noFill/>
        </p:spPr>
        <p:txBody>
          <a:bodyPr wrap="square">
            <a:spAutoFit/>
          </a:bodyPr>
          <a:lstStyle/>
          <a:p>
            <a:pPr marL="0" marR="0">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8. Software for Constructing Analytical Sample Designs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Software for implementing the preceding methodology for designing analytical surveys is posted at </a:t>
            </a:r>
            <a:r>
              <a:rPr lang="en-US" sz="18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2"/>
              </a:rPr>
              <a:t>http://www.foundationwebsite.org/index12-design-of-analytical-sample-surveys.htm</a:t>
            </a:r>
            <a:r>
              <a:rPr lang="en-US" sz="1800" dirty="0">
                <a:effectLst/>
                <a:latin typeface="Arial" panose="020B0604020202020204" pitchFamily="34" charset="0"/>
                <a:ea typeface="Calibri" panose="020F0502020204030204" pitchFamily="34" charset="0"/>
                <a:cs typeface="Times New Roman" panose="02020603050405020304" pitchFamily="18" charset="0"/>
              </a:rPr>
              <a:t>.</a:t>
            </a:r>
          </a:p>
          <a:p>
            <a:pPr marL="0" marR="0">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The software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SurvDes</a:t>
            </a:r>
            <a:r>
              <a:rPr lang="en-US" sz="1800" dirty="0">
                <a:effectLst/>
                <a:latin typeface="Arial" panose="020B0604020202020204" pitchFamily="34" charset="0"/>
                <a:ea typeface="Calibri" panose="020F0502020204030204" pitchFamily="34" charset="0"/>
                <a:cs typeface="Times New Roman" panose="02020603050405020304" pitchFamily="18" charset="0"/>
              </a:rPr>
              <a:t>) is a Microsoft Access program that is tailored to each application.</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An example of output from the program is presented in the </a:t>
            </a:r>
            <a:r>
              <a:rPr lang="en-US" sz="1800" i="1" dirty="0">
                <a:effectLst/>
                <a:latin typeface="Arial" panose="020B0604020202020204" pitchFamily="34" charset="0"/>
                <a:ea typeface="Calibri" panose="020F0502020204030204" pitchFamily="34" charset="0"/>
                <a:cs typeface="Times New Roman" panose="02020603050405020304" pitchFamily="18" charset="0"/>
              </a:rPr>
              <a:t>Briefing Notes</a:t>
            </a:r>
            <a:r>
              <a:rPr lang="en-US" sz="1800" dirty="0">
                <a:effectLst/>
                <a:latin typeface="Arial" panose="020B0604020202020204" pitchFamily="34" charset="0"/>
                <a:ea typeface="Calibri" panose="020F0502020204030204" pitchFamily="34" charset="0"/>
                <a:cs typeface="Times New Roman" panose="02020603050405020304" pitchFamily="18" charset="0"/>
              </a:rPr>
              <a:t>, but not in this </a:t>
            </a:r>
            <a:r>
              <a:rPr lang="en-US" sz="1800" i="1" dirty="0">
                <a:effectLst/>
                <a:latin typeface="Arial" panose="020B0604020202020204" pitchFamily="34" charset="0"/>
                <a:ea typeface="Calibri" panose="020F0502020204030204" pitchFamily="34" charset="0"/>
                <a:cs typeface="Times New Roman" panose="02020603050405020304" pitchFamily="18" charset="0"/>
              </a:rPr>
              <a:t>Briefing</a:t>
            </a:r>
            <a:r>
              <a:rPr lang="en-US" i="1" dirty="0">
                <a:latin typeface="Arial" panose="020B0604020202020204" pitchFamily="34" charset="0"/>
                <a:ea typeface="Calibri" panose="020F0502020204030204" pitchFamily="34" charset="0"/>
                <a:cs typeface="Times New Roman" panose="02020603050405020304" pitchFamily="18" charset="0"/>
              </a:rPr>
              <a:t>.</a:t>
            </a:r>
          </a:p>
          <a:p>
            <a:pPr marL="0" marR="0">
              <a:spcBef>
                <a:spcPts val="0"/>
              </a:spcBef>
              <a:spcAft>
                <a:spcPts val="0"/>
              </a:spcAft>
            </a:pPr>
            <a:endParaRPr lang="en-US" i="1" dirty="0">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T</a:t>
            </a:r>
            <a:r>
              <a:rPr lang="en-US" sz="1800" dirty="0">
                <a:effectLst/>
                <a:latin typeface="Arial" panose="020B0604020202020204" pitchFamily="34" charset="0"/>
                <a:ea typeface="Calibri" panose="020F0502020204030204" pitchFamily="34" charset="0"/>
                <a:cs typeface="Times New Roman" panose="02020603050405020304" pitchFamily="18" charset="0"/>
              </a:rPr>
              <a:t>his example draws from the survey design constructed for the Impact Evaluation of the COMPACI (Cotton Made in Africa) Benin Project.</a:t>
            </a:r>
          </a:p>
        </p:txBody>
      </p:sp>
    </p:spTree>
    <p:extLst>
      <p:ext uri="{BB962C8B-B14F-4D97-AF65-F5344CB8AC3E}">
        <p14:creationId xmlns:p14="http://schemas.microsoft.com/office/powerpoint/2010/main" val="4173538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2BD4F26-916C-4A4B-82DA-CA09DDDCF84B}"/>
              </a:ext>
            </a:extLst>
          </p:cNvPr>
          <p:cNvSpPr txBox="1"/>
          <p:nvPr/>
        </p:nvSpPr>
        <p:spPr>
          <a:xfrm>
            <a:off x="1149179" y="753400"/>
            <a:ext cx="10280821" cy="4801314"/>
          </a:xfrm>
          <a:prstGeom prst="rect">
            <a:avLst/>
          </a:prstGeom>
          <a:noFill/>
        </p:spPr>
        <p:txBody>
          <a:bodyPr wrap="square">
            <a:spAutoFit/>
          </a:bodyPr>
          <a:lstStyle/>
          <a:p>
            <a:pPr marL="0" marR="0">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2. A Major Problem in Analytical Survey Design: Lack of Technical References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lvl="1"/>
            <a:r>
              <a:rPr lang="en-US" i="1" dirty="0">
                <a:effectLst/>
                <a:latin typeface="Arial" panose="020B0604020202020204" pitchFamily="34" charset="0"/>
                <a:ea typeface="Calibri" panose="020F0502020204030204" pitchFamily="34" charset="0"/>
                <a:cs typeface="Times New Roman" panose="02020603050405020304" pitchFamily="18" charset="0"/>
              </a:rPr>
              <a:t>Situation summary:</a:t>
            </a:r>
          </a:p>
          <a:p>
            <a:pPr lvl="1"/>
            <a:endParaRPr lang="en-US" dirty="0">
              <a:latin typeface="Arial" panose="020B0604020202020204" pitchFamily="34" charset="0"/>
              <a:ea typeface="Calibri" panose="020F0502020204030204" pitchFamily="34" charset="0"/>
              <a:cs typeface="Times New Roman" panose="02020603050405020304" pitchFamily="18" charset="0"/>
            </a:endParaRPr>
          </a:p>
          <a:p>
            <a:pPr lvl="1"/>
            <a:r>
              <a:rPr lang="en-US" dirty="0">
                <a:effectLst/>
                <a:latin typeface="Arial" panose="020B0604020202020204" pitchFamily="34" charset="0"/>
                <a:ea typeface="Calibri" panose="020F0502020204030204" pitchFamily="34" charset="0"/>
                <a:cs typeface="Times New Roman" panose="02020603050405020304" pitchFamily="18" charset="0"/>
              </a:rPr>
              <a:t>Except for texts on experimental design, most statistics texts do not address the issue of estimating </a:t>
            </a:r>
            <a:r>
              <a:rPr lang="en-US" i="1" dirty="0">
                <a:effectLst/>
                <a:latin typeface="Arial" panose="020B0604020202020204" pitchFamily="34" charset="0"/>
                <a:ea typeface="Calibri" panose="020F0502020204030204" pitchFamily="34" charset="0"/>
                <a:cs typeface="Times New Roman" panose="02020603050405020304" pitchFamily="18" charset="0"/>
              </a:rPr>
              <a:t>causal effects.</a:t>
            </a:r>
          </a:p>
          <a:p>
            <a:pPr lvl="1"/>
            <a:endParaRPr lang="en-US" i="1" dirty="0">
              <a:latin typeface="Arial" panose="020B0604020202020204" pitchFamily="34" charset="0"/>
              <a:ea typeface="Calibri" panose="020F0502020204030204" pitchFamily="34" charset="0"/>
              <a:cs typeface="Times New Roman" panose="02020603050405020304" pitchFamily="18" charset="0"/>
            </a:endParaRPr>
          </a:p>
          <a:p>
            <a:pPr lvl="1"/>
            <a:r>
              <a:rPr lang="en-US" dirty="0">
                <a:effectLst/>
                <a:latin typeface="Arial" panose="020B0604020202020204" pitchFamily="34" charset="0"/>
                <a:ea typeface="Calibri" panose="020F0502020204030204" pitchFamily="34" charset="0"/>
                <a:cs typeface="Times New Roman" panose="02020603050405020304" pitchFamily="18" charset="0"/>
              </a:rPr>
              <a:t>There does not exist a body of literature on the subject of Analytical Survey Design</a:t>
            </a:r>
          </a:p>
          <a:p>
            <a:pPr lvl="1"/>
            <a:endParaRPr lang="en-US" dirty="0">
              <a:latin typeface="Arial" panose="020B0604020202020204" pitchFamily="34" charset="0"/>
              <a:ea typeface="Calibri" panose="020F0502020204030204" pitchFamily="34" charset="0"/>
              <a:cs typeface="Times New Roman" panose="02020603050405020304" pitchFamily="18" charset="0"/>
            </a:endParaRPr>
          </a:p>
          <a:p>
            <a:pPr lvl="1"/>
            <a:r>
              <a:rPr lang="en-US" sz="1800" i="1" dirty="0">
                <a:effectLst/>
                <a:latin typeface="Arial" panose="020B0604020202020204" pitchFamily="34" charset="0"/>
                <a:ea typeface="Calibri" panose="020F0502020204030204" pitchFamily="34" charset="0"/>
                <a:cs typeface="Times New Roman" panose="02020603050405020304" pitchFamily="18" charset="0"/>
              </a:rPr>
              <a:t>This briefing will describe a methodology developed and used by the author for design and analysis of analytical sample surveys.</a:t>
            </a:r>
          </a:p>
          <a:p>
            <a:pPr lvl="1"/>
            <a:endParaRPr lang="en-US" dirty="0">
              <a:latin typeface="Arial" panose="020B0604020202020204" pitchFamily="34" charset="0"/>
              <a:ea typeface="Calibri" panose="020F0502020204030204" pitchFamily="34" charset="0"/>
              <a:cs typeface="Times New Roman" panose="02020603050405020304" pitchFamily="18" charset="0"/>
            </a:endParaRPr>
          </a:p>
          <a:p>
            <a:pPr lvl="1"/>
            <a:r>
              <a:rPr lang="en-US" dirty="0">
                <a:latin typeface="Arial" panose="020B0604020202020204" pitchFamily="34" charset="0"/>
                <a:ea typeface="Calibri" panose="020F0502020204030204" pitchFamily="34" charset="0"/>
                <a:cs typeface="Times New Roman" panose="02020603050405020304" pitchFamily="18" charset="0"/>
              </a:rPr>
              <a:t>This methodology builds on existing theory of experimental design, sample survey design, and causal inference.</a:t>
            </a:r>
          </a:p>
          <a:p>
            <a:pPr lvl="1"/>
            <a:endParaRPr lang="en-US" dirty="0">
              <a:latin typeface="Arial" panose="020B0604020202020204" pitchFamily="34" charset="0"/>
              <a:ea typeface="Calibri" panose="020F0502020204030204" pitchFamily="34" charset="0"/>
              <a:cs typeface="Times New Roman" panose="02020603050405020304" pitchFamily="18" charset="0"/>
            </a:endParaRPr>
          </a:p>
          <a:p>
            <a:pPr lvl="1"/>
            <a:r>
              <a:rPr lang="en-US" dirty="0">
                <a:latin typeface="Arial" panose="020B0604020202020204" pitchFamily="34" charset="0"/>
                <a:ea typeface="Calibri" panose="020F0502020204030204" pitchFamily="34" charset="0"/>
                <a:cs typeface="Times New Roman" panose="02020603050405020304" pitchFamily="18" charset="0"/>
              </a:rPr>
              <a:t>Before proceeding, we shall </a:t>
            </a:r>
            <a:r>
              <a:rPr lang="en-US" sz="1800" dirty="0">
                <a:effectLst/>
                <a:latin typeface="Arial" panose="020B0604020202020204" pitchFamily="34" charset="0"/>
                <a:ea typeface="Calibri" panose="020F0502020204030204" pitchFamily="34" charset="0"/>
                <a:cs typeface="Times New Roman" panose="02020603050405020304" pitchFamily="18" charset="0"/>
              </a:rPr>
              <a:t>review the general theory on the subject of causal inference without experimental designs.</a:t>
            </a:r>
          </a:p>
        </p:txBody>
      </p:sp>
    </p:spTree>
    <p:extLst>
      <p:ext uri="{BB962C8B-B14F-4D97-AF65-F5344CB8AC3E}">
        <p14:creationId xmlns:p14="http://schemas.microsoft.com/office/powerpoint/2010/main" val="829731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76BC34-A7E3-4C1F-B5EC-13708EC52C2B}"/>
              </a:ext>
            </a:extLst>
          </p:cNvPr>
          <p:cNvSpPr txBox="1"/>
          <p:nvPr/>
        </p:nvSpPr>
        <p:spPr>
          <a:xfrm>
            <a:off x="967946" y="611807"/>
            <a:ext cx="10256108" cy="4801314"/>
          </a:xfrm>
          <a:prstGeom prst="rect">
            <a:avLst/>
          </a:prstGeom>
          <a:noFill/>
        </p:spPr>
        <p:txBody>
          <a:bodyPr wrap="square">
            <a:spAutoFit/>
          </a:bodyPr>
          <a:lstStyle/>
          <a:p>
            <a:pPr marL="0" marR="0">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3. Causal Inference without Experimental Designs</a:t>
            </a:r>
            <a:r>
              <a:rPr lang="en-US" b="1" dirty="0">
                <a:latin typeface="Arial" panose="020B0604020202020204" pitchFamily="34" charset="0"/>
                <a:ea typeface="Calibri" panose="020F0502020204030204" pitchFamily="34" charset="0"/>
                <a:cs typeface="Times New Roman" panose="02020603050405020304" pitchFamily="18" charset="0"/>
              </a:rPr>
              <a:t>: Must Be Based on a Causal Model</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George Box once asserted (1966), “To find out what happens to a system when you interfere with it you have to interfere with it (not just passively observe it).”</a:t>
            </a:r>
          </a:p>
          <a:p>
            <a:pPr marL="0" marR="0">
              <a:spcBef>
                <a:spcPts val="0"/>
              </a:spcBef>
              <a:spcAft>
                <a:spcPts val="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Paul Holland and Donald Rubin coined the aphorism (1986), “No causation without manipulation.”</a:t>
            </a:r>
          </a:p>
          <a:p>
            <a:pPr marL="0" marR="0">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Experimental design uses randomized intervention to assess causal effects.</a:t>
            </a:r>
          </a:p>
          <a:p>
            <a:pPr marL="0" marR="0">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In the absence of randomized intervention, causal inference about a system must be based on assumptions about the causal nature of the system, i.e., on a causal model of the system.</a:t>
            </a:r>
          </a:p>
          <a:p>
            <a:pPr marL="0" marR="0">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If the causal model is reasonable, then inferences based on the model should be reasonable.</a:t>
            </a:r>
          </a:p>
          <a:p>
            <a:pPr marL="0" marR="0">
              <a:spcBef>
                <a:spcPts val="0"/>
              </a:spcBef>
              <a:spcAft>
                <a:spcPts val="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A number of causal models have been developed.</a:t>
            </a:r>
          </a:p>
          <a:p>
            <a:pPr marL="0" marR="0">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We shall now discuss some of these models.</a:t>
            </a:r>
          </a:p>
        </p:txBody>
      </p:sp>
    </p:spTree>
    <p:extLst>
      <p:ext uri="{BB962C8B-B14F-4D97-AF65-F5344CB8AC3E}">
        <p14:creationId xmlns:p14="http://schemas.microsoft.com/office/powerpoint/2010/main" val="1245048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DE8454-CC2F-41D6-BF9A-C0795213F327}"/>
              </a:ext>
            </a:extLst>
          </p:cNvPr>
          <p:cNvSpPr txBox="1"/>
          <p:nvPr/>
        </p:nvSpPr>
        <p:spPr>
          <a:xfrm>
            <a:off x="1307756" y="831653"/>
            <a:ext cx="9576487" cy="3693319"/>
          </a:xfrm>
          <a:prstGeom prst="rect">
            <a:avLst/>
          </a:prstGeom>
          <a:noFill/>
        </p:spPr>
        <p:txBody>
          <a:bodyPr wrap="square">
            <a:spAutoFit/>
          </a:bodyPr>
          <a:lstStyle/>
          <a:p>
            <a:pPr marL="0" marR="0">
              <a:spcBef>
                <a:spcPts val="0"/>
              </a:spcBef>
              <a:spcAft>
                <a:spcPts val="0"/>
              </a:spcAft>
            </a:pPr>
            <a:r>
              <a:rPr lang="en-US" b="1" dirty="0">
                <a:latin typeface="Arial" panose="020B0604020202020204" pitchFamily="34" charset="0"/>
                <a:ea typeface="Calibri" panose="020F0502020204030204" pitchFamily="34" charset="0"/>
                <a:cs typeface="Times New Roman" panose="02020603050405020304" pitchFamily="18" charset="0"/>
              </a:rPr>
              <a:t>3</a:t>
            </a:r>
            <a:r>
              <a:rPr lang="en-US" sz="1800" b="1" dirty="0">
                <a:effectLst/>
                <a:latin typeface="Arial" panose="020B0604020202020204" pitchFamily="34" charset="0"/>
                <a:ea typeface="Calibri" panose="020F0502020204030204" pitchFamily="34" charset="0"/>
                <a:cs typeface="Times New Roman" panose="02020603050405020304" pitchFamily="18" charset="0"/>
              </a:rPr>
              <a:t>b. Causal Inference without Experimental Designs: Major Methodologies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i="1" dirty="0">
                <a:effectLst/>
                <a:latin typeface="Arial" panose="020B0604020202020204" pitchFamily="34" charset="0"/>
                <a:ea typeface="Calibri" panose="020F0502020204030204" pitchFamily="34" charset="0"/>
                <a:cs typeface="Times New Roman" panose="02020603050405020304" pitchFamily="18" charset="0"/>
              </a:rPr>
              <a:t>Neyman-Rubin Causal Model </a:t>
            </a:r>
            <a:r>
              <a:rPr lang="en-US" sz="1800" dirty="0">
                <a:effectLst/>
                <a:latin typeface="Arial" panose="020B0604020202020204" pitchFamily="34" charset="0"/>
                <a:ea typeface="Calibri" panose="020F0502020204030204" pitchFamily="34" charset="0"/>
                <a:cs typeface="Times New Roman" panose="02020603050405020304" pitchFamily="18" charset="0"/>
              </a:rPr>
              <a:t>(Potential-Outcomes Model, Counterfactuals Model).  Neyman in 1920s for experimental data; Rubin in 1980s for observational data.</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lvl="1"/>
            <a:r>
              <a:rPr lang="en-US" i="1" dirty="0">
                <a:effectLst/>
                <a:latin typeface="Arial" panose="020B0604020202020204" pitchFamily="34" charset="0"/>
                <a:ea typeface="Calibri" panose="020F0502020204030204" pitchFamily="34" charset="0"/>
                <a:cs typeface="Times New Roman" panose="02020603050405020304" pitchFamily="18" charset="0"/>
              </a:rPr>
              <a:t>Rosenbaum-Rubin approach </a:t>
            </a:r>
            <a:r>
              <a:rPr lang="en-US" dirty="0">
                <a:effectLst/>
                <a:latin typeface="Arial" panose="020B0604020202020204" pitchFamily="34" charset="0"/>
                <a:ea typeface="Calibri" panose="020F0502020204030204" pitchFamily="34" charset="0"/>
                <a:cs typeface="Times New Roman" panose="02020603050405020304" pitchFamily="18" charset="0"/>
              </a:rPr>
              <a:t>(matching approach, balancing approach, “statistical” approach): estimation of Average Treatment Effect, such as in program evaluation.</a:t>
            </a:r>
          </a:p>
          <a:p>
            <a:pPr lvl="1"/>
            <a:r>
              <a:rPr lang="en-US" dirty="0">
                <a:effectLst/>
                <a:latin typeface="Arial" panose="020B0604020202020204" pitchFamily="34" charset="0"/>
                <a:ea typeface="Calibri" panose="020F0502020204030204" pitchFamily="34" charset="0"/>
                <a:cs typeface="Times New Roman" panose="02020603050405020304" pitchFamily="18" charset="0"/>
              </a:rPr>
              <a:t> </a:t>
            </a:r>
          </a:p>
          <a:p>
            <a:pPr lvl="1"/>
            <a:r>
              <a:rPr lang="en-US" i="1" dirty="0">
                <a:effectLst/>
                <a:latin typeface="Arial" panose="020B0604020202020204" pitchFamily="34" charset="0"/>
                <a:ea typeface="Calibri" panose="020F0502020204030204" pitchFamily="34" charset="0"/>
                <a:cs typeface="Times New Roman" panose="02020603050405020304" pitchFamily="18" charset="0"/>
              </a:rPr>
              <a:t>James Heckman approach </a:t>
            </a:r>
            <a:r>
              <a:rPr lang="en-US" dirty="0">
                <a:effectLst/>
                <a:latin typeface="Arial" panose="020B0604020202020204" pitchFamily="34" charset="0"/>
                <a:ea typeface="Calibri" panose="020F0502020204030204" pitchFamily="34" charset="0"/>
                <a:cs typeface="Times New Roman" panose="02020603050405020304" pitchFamily="18" charset="0"/>
              </a:rPr>
              <a:t>(regression approach, “econometric” approach): estimation of relationship of treatment effects to policy-relevant variables.</a:t>
            </a:r>
          </a:p>
          <a:p>
            <a:pPr marL="0" marR="0">
              <a:spcBef>
                <a:spcPts val="0"/>
              </a:spcBef>
              <a:spcAft>
                <a:spcPts val="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r>
              <a:rPr lang="en-US" sz="1800" i="1" dirty="0">
                <a:effectLst/>
                <a:latin typeface="Arial" panose="020B0604020202020204" pitchFamily="34" charset="0"/>
                <a:ea typeface="Calibri" panose="020F0502020204030204" pitchFamily="34" charset="0"/>
                <a:cs typeface="Times New Roman" panose="02020603050405020304" pitchFamily="18" charset="0"/>
              </a:rPr>
              <a:t>Judea Pearl’s methodology </a:t>
            </a:r>
            <a:r>
              <a:rPr lang="en-US" sz="1800" dirty="0">
                <a:effectLst/>
                <a:latin typeface="Arial" panose="020B0604020202020204" pitchFamily="34" charset="0"/>
                <a:ea typeface="Calibri" panose="020F0502020204030204" pitchFamily="34" charset="0"/>
                <a:cs typeface="Times New Roman" panose="02020603050405020304" pitchFamily="18" charset="0"/>
              </a:rPr>
              <a:t>(Structural Causal Models); specification of causal models using Bayesian networks and Directed Acyclic Graphs (DAGs)).</a:t>
            </a:r>
          </a:p>
        </p:txBody>
      </p:sp>
    </p:spTree>
    <p:extLst>
      <p:ext uri="{BB962C8B-B14F-4D97-AF65-F5344CB8AC3E}">
        <p14:creationId xmlns:p14="http://schemas.microsoft.com/office/powerpoint/2010/main" val="303967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E05B35B-999B-409B-82C1-3D0784C8B159}"/>
              </a:ext>
            </a:extLst>
          </p:cNvPr>
          <p:cNvSpPr txBox="1"/>
          <p:nvPr/>
        </p:nvSpPr>
        <p:spPr>
          <a:xfrm>
            <a:off x="998838" y="568411"/>
            <a:ext cx="10194324" cy="6186309"/>
          </a:xfrm>
          <a:prstGeom prst="rect">
            <a:avLst/>
          </a:prstGeom>
          <a:noFill/>
        </p:spPr>
        <p:txBody>
          <a:bodyPr wrap="square">
            <a:spAutoFit/>
          </a:bodyPr>
          <a:lstStyle/>
          <a:p>
            <a:pPr marL="0" marR="0">
              <a:spcBef>
                <a:spcPts val="0"/>
              </a:spcBef>
              <a:spcAft>
                <a:spcPts val="0"/>
              </a:spcAft>
            </a:pPr>
            <a:r>
              <a:rPr lang="en-US" b="1" dirty="0">
                <a:latin typeface="Arial" panose="020B0604020202020204" pitchFamily="34" charset="0"/>
                <a:ea typeface="Calibri" panose="020F0502020204030204" pitchFamily="34" charset="0"/>
                <a:cs typeface="Times New Roman" panose="02020603050405020304" pitchFamily="18" charset="0"/>
              </a:rPr>
              <a:t>3</a:t>
            </a:r>
            <a:r>
              <a:rPr lang="en-US" sz="1800" b="1" dirty="0">
                <a:effectLst/>
                <a:latin typeface="Arial" panose="020B0604020202020204" pitchFamily="34" charset="0"/>
                <a:ea typeface="Calibri" panose="020F0502020204030204" pitchFamily="34" charset="0"/>
                <a:cs typeface="Times New Roman" panose="02020603050405020304" pitchFamily="18" charset="0"/>
              </a:rPr>
              <a:t>c. Causal Inference without Experimental Designs: Basic Concepts</a:t>
            </a:r>
            <a:endParaRPr lang="en-US" dirty="0">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i="1" dirty="0">
                <a:latin typeface="Arial" panose="020B0604020202020204" pitchFamily="34" charset="0"/>
                <a:ea typeface="Calibri" panose="020F0502020204030204" pitchFamily="34" charset="0"/>
                <a:cs typeface="Times New Roman" panose="02020603050405020304" pitchFamily="18" charset="0"/>
              </a:rPr>
              <a:t>Propensity Score </a:t>
            </a:r>
            <a:r>
              <a:rPr lang="en-US" dirty="0">
                <a:latin typeface="Arial" panose="020B0604020202020204" pitchFamily="34" charset="0"/>
                <a:ea typeface="Calibri" panose="020F0502020204030204" pitchFamily="34" charset="0"/>
                <a:cs typeface="Times New Roman" panose="02020603050405020304" pitchFamily="18" charset="0"/>
              </a:rPr>
              <a:t>(PS): the probability of selection for treatment (in the case of two treatment levels).  </a:t>
            </a:r>
          </a:p>
          <a:p>
            <a:pPr marL="0" marR="0">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lvl="1"/>
            <a:r>
              <a:rPr lang="en-US" i="1" dirty="0">
                <a:latin typeface="Arial" panose="020B0604020202020204" pitchFamily="34" charset="0"/>
                <a:ea typeface="Calibri" panose="020F0502020204030204" pitchFamily="34" charset="0"/>
                <a:cs typeface="Times New Roman" panose="02020603050405020304" pitchFamily="18" charset="0"/>
              </a:rPr>
              <a:t>Key use of the propensity score:</a:t>
            </a:r>
          </a:p>
          <a:p>
            <a:pPr lvl="1"/>
            <a:endParaRPr lang="en-US" dirty="0">
              <a:latin typeface="Arial" panose="020B0604020202020204" pitchFamily="34" charset="0"/>
              <a:ea typeface="Calibri" panose="020F0502020204030204" pitchFamily="34" charset="0"/>
              <a:cs typeface="Times New Roman" panose="02020603050405020304" pitchFamily="18" charset="0"/>
            </a:endParaRPr>
          </a:p>
          <a:p>
            <a:pPr lvl="1"/>
            <a:r>
              <a:rPr lang="en-US" dirty="0">
                <a:latin typeface="Arial" panose="020B0604020202020204" pitchFamily="34" charset="0"/>
                <a:ea typeface="Calibri" panose="020F0502020204030204" pitchFamily="34" charset="0"/>
                <a:cs typeface="Times New Roman" panose="02020603050405020304" pitchFamily="18" charset="0"/>
              </a:rPr>
              <a:t>In groups of sample units having the same PS, the difference between means of the treated and untreated units is an unbiased estimate of the causal effect of treatment for the group.</a:t>
            </a:r>
          </a:p>
          <a:p>
            <a:pPr lvl="1"/>
            <a:endParaRPr lang="en-US" dirty="0">
              <a:latin typeface="Arial" panose="020B0604020202020204" pitchFamily="34" charset="0"/>
              <a:ea typeface="Calibri" panose="020F0502020204030204" pitchFamily="34" charset="0"/>
              <a:cs typeface="Times New Roman" panose="02020603050405020304" pitchFamily="18" charset="0"/>
            </a:endParaRPr>
          </a:p>
          <a:p>
            <a:pPr lvl="1"/>
            <a:r>
              <a:rPr lang="en-US" dirty="0">
                <a:latin typeface="Arial" panose="020B0604020202020204" pitchFamily="34" charset="0"/>
                <a:ea typeface="Calibri" panose="020F0502020204030204" pitchFamily="34" charset="0"/>
                <a:cs typeface="Times New Roman" panose="02020603050405020304" pitchFamily="18" charset="0"/>
              </a:rPr>
              <a:t>So, if we can obtain a good estimate of the PS and stratify on it, we can estimate the causal effect over the whole population.</a:t>
            </a:r>
          </a:p>
          <a:p>
            <a:pPr marL="0" marR="0">
              <a:spcBef>
                <a:spcPts val="0"/>
              </a:spcBef>
              <a:spcAft>
                <a:spcPts val="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i="1" dirty="0">
                <a:latin typeface="Arial" panose="020B0604020202020204" pitchFamily="34" charset="0"/>
                <a:ea typeface="Calibri" panose="020F0502020204030204" pitchFamily="34" charset="0"/>
                <a:cs typeface="Times New Roman" panose="02020603050405020304" pitchFamily="18" charset="0"/>
              </a:rPr>
              <a:t>Potential outcomes </a:t>
            </a:r>
            <a:r>
              <a:rPr lang="en-US" dirty="0">
                <a:latin typeface="Arial" panose="020B0604020202020204" pitchFamily="34" charset="0"/>
                <a:ea typeface="Calibri" panose="020F0502020204030204" pitchFamily="34" charset="0"/>
                <a:cs typeface="Times New Roman" panose="02020603050405020304" pitchFamily="18" charset="0"/>
              </a:rPr>
              <a:t>(for binary-treatment case): For each unit of the population, there are two hypothetical outcomes, corresponding to the two treatment levels (treatment and control).  After the experiment, one of them is observed.  The unobserved one is called a </a:t>
            </a:r>
            <a:r>
              <a:rPr lang="en-US" i="1" dirty="0">
                <a:latin typeface="Arial" panose="020B0604020202020204" pitchFamily="34" charset="0"/>
                <a:ea typeface="Calibri" panose="020F0502020204030204" pitchFamily="34" charset="0"/>
                <a:cs typeface="Times New Roman" panose="02020603050405020304" pitchFamily="18" charset="0"/>
              </a:rPr>
              <a:t>counterfactual outcome</a:t>
            </a:r>
            <a:r>
              <a:rPr lang="en-US" dirty="0">
                <a:latin typeface="Arial" panose="020B0604020202020204" pitchFamily="34" charset="0"/>
                <a:ea typeface="Calibri" panose="020F0502020204030204" pitchFamily="34" charset="0"/>
                <a:cs typeface="Times New Roman" panose="02020603050405020304" pitchFamily="18" charset="0"/>
              </a:rPr>
              <a:t>.</a:t>
            </a:r>
          </a:p>
          <a:p>
            <a:pPr marL="0" marR="0">
              <a:spcBef>
                <a:spcPts val="0"/>
              </a:spcBef>
              <a:spcAft>
                <a:spcPts val="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The potential-outcomes approach involves the assessment of estimability using the concepts of “ignorability” (conditional independence of outcome (response) and selection for treatment, given covariates) and tests of exogeneity based on the structure of joint probability distributions.</a:t>
            </a:r>
          </a:p>
          <a:p>
            <a:pPr marL="0" marR="0">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The structural-causal-model approach bases assessment of estimability on properties of the DAG.</a:t>
            </a:r>
          </a:p>
        </p:txBody>
      </p:sp>
    </p:spTree>
    <p:extLst>
      <p:ext uri="{BB962C8B-B14F-4D97-AF65-F5344CB8AC3E}">
        <p14:creationId xmlns:p14="http://schemas.microsoft.com/office/powerpoint/2010/main" val="764755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36B3557-41C5-4783-A71E-624831CBB6A2}"/>
              </a:ext>
            </a:extLst>
          </p:cNvPr>
          <p:cNvSpPr txBox="1"/>
          <p:nvPr/>
        </p:nvSpPr>
        <p:spPr>
          <a:xfrm>
            <a:off x="827903" y="356946"/>
            <a:ext cx="10738021" cy="5909310"/>
          </a:xfrm>
          <a:prstGeom prst="rect">
            <a:avLst/>
          </a:prstGeom>
          <a:noFill/>
        </p:spPr>
        <p:txBody>
          <a:bodyPr wrap="square">
            <a:spAutoFit/>
          </a:bodyPr>
          <a:lstStyle/>
          <a:p>
            <a:pPr marL="0" marR="0">
              <a:spcBef>
                <a:spcPts val="0"/>
              </a:spcBef>
              <a:spcAft>
                <a:spcPts val="0"/>
              </a:spcAft>
            </a:pPr>
            <a:r>
              <a:rPr lang="en-US" b="1" dirty="0">
                <a:latin typeface="Arial" panose="020B0604020202020204" pitchFamily="34" charset="0"/>
                <a:ea typeface="Calibri" panose="020F0502020204030204" pitchFamily="34" charset="0"/>
                <a:cs typeface="Times New Roman" panose="02020603050405020304" pitchFamily="18" charset="0"/>
              </a:rPr>
              <a:t>3d</a:t>
            </a:r>
            <a:r>
              <a:rPr lang="en-US" sz="1800" b="1" dirty="0">
                <a:effectLst/>
                <a:latin typeface="Arial" panose="020B0604020202020204" pitchFamily="34" charset="0"/>
                <a:ea typeface="Calibri" panose="020F0502020204030204" pitchFamily="34" charset="0"/>
                <a:cs typeface="Times New Roman" panose="02020603050405020304" pitchFamily="18" charset="0"/>
              </a:rPr>
              <a:t>. Causal Inference without Experimental Designs: Features of Major Approaches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i="1" dirty="0">
                <a:effectLst/>
                <a:latin typeface="Arial" panose="020B0604020202020204" pitchFamily="34" charset="0"/>
                <a:ea typeface="Calibri" panose="020F0502020204030204" pitchFamily="34" charset="0"/>
                <a:cs typeface="Times New Roman" panose="02020603050405020304" pitchFamily="18" charset="0"/>
              </a:rPr>
              <a:t>Potential-Outcomes Approach (Rubin, Rosenbaum, Heckman)</a:t>
            </a:r>
            <a:r>
              <a:rPr lang="en-US" sz="1800" dirty="0">
                <a:effectLst/>
                <a:latin typeface="Arial" panose="020B0604020202020204" pitchFamily="34" charset="0"/>
                <a:ea typeface="Calibri" panose="020F0502020204030204" pitchFamily="34" charset="0"/>
                <a:cs typeface="Times New Roman" panose="02020603050405020304" pitchFamily="18" charset="0"/>
              </a:rPr>
              <a:t>:</a:t>
            </a:r>
          </a:p>
          <a:p>
            <a:pPr marL="0" marR="0">
              <a:spcBef>
                <a:spcPts val="0"/>
              </a:spcBef>
              <a:spcAft>
                <a:spcPts val="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en-US" dirty="0">
                <a:effectLst/>
                <a:latin typeface="Arial" panose="020B0604020202020204" pitchFamily="34" charset="0"/>
                <a:ea typeface="Calibri" panose="020F0502020204030204" pitchFamily="34" charset="0"/>
                <a:cs typeface="Times New Roman" panose="02020603050405020304" pitchFamily="18" charset="0"/>
              </a:rPr>
              <a:t>Do not specify a  structural causal model.  (Focus is on specific estimates.)</a:t>
            </a:r>
          </a:p>
          <a:p>
            <a:pPr marL="742950" lvl="1" indent="-285750">
              <a:buFont typeface="Arial" panose="020B0604020202020204" pitchFamily="34" charset="0"/>
              <a:buChar char="•"/>
            </a:pPr>
            <a:r>
              <a:rPr lang="en-US" dirty="0">
                <a:effectLst/>
                <a:latin typeface="Arial" panose="020B0604020202020204" pitchFamily="34" charset="0"/>
                <a:ea typeface="Calibri" panose="020F0502020204030204" pitchFamily="34" charset="0"/>
                <a:cs typeface="Times New Roman" panose="02020603050405020304" pitchFamily="18" charset="0"/>
              </a:rPr>
              <a:t>Check estimability / identifiability by assessing the reasonableness of “ignorability” and exogeneity assumptions.  These assessments can be extremely difficult to make, both from a substantive (subject-matter) and technical (statistical) perspective.</a:t>
            </a:r>
          </a:p>
          <a:p>
            <a:pPr marL="742950" lvl="1" indent="-285750">
              <a:buFont typeface="Arial" panose="020B0604020202020204" pitchFamily="34" charset="0"/>
              <a:buChar char="•"/>
            </a:pPr>
            <a:r>
              <a:rPr lang="en-US" dirty="0">
                <a:effectLst/>
                <a:latin typeface="Arial" panose="020B0604020202020204" pitchFamily="34" charset="0"/>
                <a:ea typeface="Calibri" panose="020F0502020204030204" pitchFamily="34" charset="0"/>
                <a:cs typeface="Times New Roman" panose="02020603050405020304" pitchFamily="18" charset="0"/>
              </a:rPr>
              <a:t>The exogeneity tests are often applied during the analysis phase, not in the design phase.</a:t>
            </a:r>
          </a:p>
          <a:p>
            <a:pPr marL="742950" lvl="1" indent="-285750">
              <a:buFont typeface="Arial" panose="020B0604020202020204" pitchFamily="34" charset="0"/>
              <a:buChar char="•"/>
            </a:pPr>
            <a:r>
              <a:rPr lang="en-US" dirty="0">
                <a:effectLst/>
                <a:latin typeface="Arial" panose="020B0604020202020204" pitchFamily="34" charset="0"/>
                <a:ea typeface="Calibri" panose="020F0502020204030204" pitchFamily="34" charset="0"/>
                <a:cs typeface="Times New Roman" panose="02020603050405020304" pitchFamily="18" charset="0"/>
              </a:rPr>
              <a:t> The propensity score is used in design (matching) and in the analysis.</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i="1" dirty="0">
                <a:effectLst/>
                <a:latin typeface="Arial" panose="020B0604020202020204" pitchFamily="34" charset="0"/>
                <a:ea typeface="Calibri" panose="020F0502020204030204" pitchFamily="34" charset="0"/>
                <a:cs typeface="Times New Roman" panose="02020603050405020304" pitchFamily="18" charset="0"/>
              </a:rPr>
              <a:t>Structural-Causal-Model Approach (Pearl)</a:t>
            </a:r>
            <a:r>
              <a:rPr lang="en-US" sz="1800" dirty="0">
                <a:effectLst/>
                <a:latin typeface="Arial" panose="020B0604020202020204" pitchFamily="34" charset="0"/>
                <a:ea typeface="Calibri" panose="020F0502020204030204" pitchFamily="34" charset="0"/>
                <a:cs typeface="Times New Roman" panose="02020603050405020304" pitchFamily="18" charset="0"/>
              </a:rPr>
              <a:t>:</a:t>
            </a:r>
          </a:p>
          <a:p>
            <a:pPr marL="0" marR="0">
              <a:spcBef>
                <a:spcPts val="0"/>
              </a:spcBef>
              <a:spcAft>
                <a:spcPts val="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en-US" dirty="0">
                <a:effectLst/>
                <a:latin typeface="Arial" panose="020B0604020202020204" pitchFamily="34" charset="0"/>
                <a:ea typeface="Calibri" panose="020F0502020204030204" pitchFamily="34" charset="0"/>
                <a:cs typeface="Times New Roman" panose="02020603050405020304" pitchFamily="18" charset="0"/>
              </a:rPr>
              <a:t>Specify a structural causal model, represented as a Bayesian Probability Network and a Directed Acyclic Graph (DAG). </a:t>
            </a:r>
          </a:p>
          <a:p>
            <a:pPr marL="742950" lvl="1" indent="-285750">
              <a:buFont typeface="Arial" panose="020B0604020202020204" pitchFamily="34" charset="0"/>
              <a:buChar char="•"/>
            </a:pPr>
            <a:r>
              <a:rPr lang="en-US" dirty="0">
                <a:effectLst/>
                <a:latin typeface="Arial" panose="020B0604020202020204" pitchFamily="34" charset="0"/>
                <a:ea typeface="Calibri" panose="020F0502020204030204" pitchFamily="34" charset="0"/>
                <a:cs typeface="Times New Roman" panose="02020603050405020304" pitchFamily="18" charset="0"/>
              </a:rPr>
              <a:t>Check estimability / identifiability from the DAG.</a:t>
            </a:r>
          </a:p>
          <a:p>
            <a:pPr marL="742950" lvl="1" indent="-285750">
              <a:buFont typeface="Arial" panose="020B0604020202020204" pitchFamily="34" charset="0"/>
              <a:buChar char="•"/>
            </a:pPr>
            <a:r>
              <a:rPr lang="en-US" dirty="0">
                <a:effectLst/>
                <a:latin typeface="Arial" panose="020B0604020202020204" pitchFamily="34" charset="0"/>
                <a:ea typeface="Calibri" panose="020F0502020204030204" pitchFamily="34" charset="0"/>
                <a:cs typeface="Times New Roman" panose="02020603050405020304" pitchFamily="18" charset="0"/>
              </a:rPr>
              <a:t>The sample design is consistent with and guided by the causal model.</a:t>
            </a:r>
          </a:p>
          <a:p>
            <a:pPr marL="742950" lvl="1" indent="-285750">
              <a:buFont typeface="Arial" panose="020B0604020202020204" pitchFamily="34" charset="0"/>
              <a:buChar char="•"/>
            </a:pPr>
            <a:r>
              <a:rPr lang="en-US" dirty="0">
                <a:latin typeface="Arial" panose="020B0604020202020204" pitchFamily="34" charset="0"/>
                <a:ea typeface="Calibri" panose="020F0502020204030204" pitchFamily="34" charset="0"/>
                <a:cs typeface="Times New Roman" panose="02020603050405020304" pitchFamily="18" charset="0"/>
              </a:rPr>
              <a:t>The propensity score may be used in the analysis, but it is not used in design.</a:t>
            </a:r>
            <a:endParaRPr lang="en-US" dirty="0">
              <a:effectLst/>
              <a:latin typeface="Arial" panose="020B060402020202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endParaRPr lang="en-US" dirty="0">
              <a:latin typeface="Arial" panose="020B0604020202020204" pitchFamily="34" charset="0"/>
              <a:ea typeface="Calibri" panose="020F0502020204030204" pitchFamily="34" charset="0"/>
              <a:cs typeface="Times New Roman" panose="02020603050405020304" pitchFamily="18" charset="0"/>
            </a:endParaRPr>
          </a:p>
          <a:p>
            <a:r>
              <a:rPr lang="en-US" dirty="0">
                <a:effectLst/>
                <a:latin typeface="Arial" panose="020B0604020202020204" pitchFamily="34" charset="0"/>
                <a:ea typeface="Calibri" panose="020F0502020204030204" pitchFamily="34" charset="0"/>
                <a:cs typeface="Times New Roman" panose="02020603050405020304" pitchFamily="18" charset="0"/>
              </a:rPr>
              <a:t>Which model is correct?  None of them.  George Box: “All models are wrong, but some are useful.”</a:t>
            </a:r>
          </a:p>
          <a:p>
            <a:pPr marL="742950" lvl="1" indent="-285750">
              <a:buFont typeface="Arial" panose="020B0604020202020204" pitchFamily="34" charset="0"/>
              <a:buChar char="•"/>
            </a:pPr>
            <a:endParaRPr lang="en-US"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0063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574E47A-FCD9-42EE-8C45-32BE54124F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0270" y="1816727"/>
            <a:ext cx="6326659" cy="4151587"/>
          </a:xfrm>
          <a:prstGeom prst="rect">
            <a:avLst/>
          </a:prstGeom>
        </p:spPr>
      </p:pic>
      <p:sp>
        <p:nvSpPr>
          <p:cNvPr id="3" name="TextBox 2">
            <a:extLst>
              <a:ext uri="{FF2B5EF4-FFF2-40B4-BE49-F238E27FC236}">
                <a16:creationId xmlns:a16="http://schemas.microsoft.com/office/drawing/2014/main" id="{44D5F17B-2523-4A64-9FFE-4A19939F2D2B}"/>
              </a:ext>
            </a:extLst>
          </p:cNvPr>
          <p:cNvSpPr txBox="1"/>
          <p:nvPr/>
        </p:nvSpPr>
        <p:spPr>
          <a:xfrm>
            <a:off x="1198605" y="679622"/>
            <a:ext cx="9576487" cy="369332"/>
          </a:xfrm>
          <a:prstGeom prst="rect">
            <a:avLst/>
          </a:prstGeom>
          <a:noFill/>
        </p:spPr>
        <p:txBody>
          <a:bodyPr wrap="square" rtlCol="0">
            <a:spAutoFit/>
          </a:bodyPr>
          <a:lstStyle/>
          <a:p>
            <a:r>
              <a:rPr lang="en-US" b="1" dirty="0"/>
              <a:t>3d. Example of a Causal Model Represented as a Directed Acyclic Graph (DAG): Observational Data</a:t>
            </a:r>
          </a:p>
        </p:txBody>
      </p:sp>
    </p:spTree>
    <p:extLst>
      <p:ext uri="{BB962C8B-B14F-4D97-AF65-F5344CB8AC3E}">
        <p14:creationId xmlns:p14="http://schemas.microsoft.com/office/powerpoint/2010/main" val="1432309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F402DA0-E428-42CC-BBE9-EBEC265DCE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7784" y="1711483"/>
            <a:ext cx="6709720" cy="4207908"/>
          </a:xfrm>
          <a:prstGeom prst="rect">
            <a:avLst/>
          </a:prstGeom>
        </p:spPr>
      </p:pic>
      <p:sp>
        <p:nvSpPr>
          <p:cNvPr id="3" name="TextBox 2">
            <a:extLst>
              <a:ext uri="{FF2B5EF4-FFF2-40B4-BE49-F238E27FC236}">
                <a16:creationId xmlns:a16="http://schemas.microsoft.com/office/drawing/2014/main" id="{40D7987F-B0C6-4DC9-9C7C-F361F469B5A4}"/>
              </a:ext>
            </a:extLst>
          </p:cNvPr>
          <p:cNvSpPr txBox="1"/>
          <p:nvPr/>
        </p:nvSpPr>
        <p:spPr>
          <a:xfrm>
            <a:off x="1025611" y="679622"/>
            <a:ext cx="10058400" cy="369332"/>
          </a:xfrm>
          <a:prstGeom prst="rect">
            <a:avLst/>
          </a:prstGeom>
          <a:noFill/>
        </p:spPr>
        <p:txBody>
          <a:bodyPr wrap="square" rtlCol="0">
            <a:spAutoFit/>
          </a:bodyPr>
          <a:lstStyle/>
          <a:p>
            <a:r>
              <a:rPr lang="en-US" b="1" dirty="0"/>
              <a:t>3e. Example of a Causal Model Represented as a Directed Acyclic Graph (DAG): Randomized Intervention</a:t>
            </a:r>
          </a:p>
        </p:txBody>
      </p:sp>
    </p:spTree>
    <p:extLst>
      <p:ext uri="{BB962C8B-B14F-4D97-AF65-F5344CB8AC3E}">
        <p14:creationId xmlns:p14="http://schemas.microsoft.com/office/powerpoint/2010/main" val="37425953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2254</TotalTime>
  <Words>2736</Words>
  <Application>Microsoft Office PowerPoint</Application>
  <PresentationFormat>Widescreen</PresentationFormat>
  <Paragraphs>230</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Caldwell</dc:creator>
  <cp:lastModifiedBy>Joseph Caldwell</cp:lastModifiedBy>
  <cp:revision>198</cp:revision>
  <cp:lastPrinted>2022-04-18T14:49:29Z</cp:lastPrinted>
  <dcterms:created xsi:type="dcterms:W3CDTF">2022-04-10T12:50:22Z</dcterms:created>
  <dcterms:modified xsi:type="dcterms:W3CDTF">2022-04-18T15:26:22Z</dcterms:modified>
</cp:coreProperties>
</file>