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352" r:id="rId3"/>
    <p:sldId id="356" r:id="rId4"/>
    <p:sldId id="358" r:id="rId5"/>
    <p:sldId id="309" r:id="rId6"/>
    <p:sldId id="310" r:id="rId7"/>
    <p:sldId id="363" r:id="rId8"/>
    <p:sldId id="357" r:id="rId9"/>
    <p:sldId id="368" r:id="rId10"/>
    <p:sldId id="371" r:id="rId11"/>
    <p:sldId id="311" r:id="rId12"/>
    <p:sldId id="354" r:id="rId13"/>
    <p:sldId id="320" r:id="rId14"/>
    <p:sldId id="359" r:id="rId15"/>
    <p:sldId id="360" r:id="rId16"/>
    <p:sldId id="325" r:id="rId17"/>
    <p:sldId id="330" r:id="rId18"/>
    <p:sldId id="331" r:id="rId19"/>
    <p:sldId id="370" r:id="rId20"/>
    <p:sldId id="335" r:id="rId21"/>
    <p:sldId id="361" r:id="rId22"/>
    <p:sldId id="362" r:id="rId23"/>
    <p:sldId id="367" r:id="rId24"/>
    <p:sldId id="349" r:id="rId25"/>
    <p:sldId id="345" r:id="rId26"/>
    <p:sldId id="369" r:id="rId27"/>
    <p:sldId id="333" r:id="rId28"/>
    <p:sldId id="346" r:id="rId29"/>
    <p:sldId id="364" r:id="rId30"/>
    <p:sldId id="347" r:id="rId31"/>
    <p:sldId id="350" r:id="rId32"/>
    <p:sldId id="351" r:id="rId33"/>
    <p:sldId id="326" r:id="rId34"/>
    <p:sldId id="327" r:id="rId35"/>
    <p:sldId id="365" r:id="rId36"/>
    <p:sldId id="328" r:id="rId37"/>
    <p:sldId id="338" r:id="rId38"/>
    <p:sldId id="339" r:id="rId39"/>
    <p:sldId id="341" r:id="rId40"/>
    <p:sldId id="340" r:id="rId41"/>
    <p:sldId id="372" r:id="rId42"/>
    <p:sldId id="315" r:id="rId43"/>
    <p:sldId id="348" r:id="rId44"/>
    <p:sldId id="334" r:id="rId45"/>
    <p:sldId id="342" r:id="rId46"/>
    <p:sldId id="366" r:id="rId47"/>
    <p:sldId id="355" r:id="rId48"/>
    <p:sldId id="343" r:id="rId49"/>
    <p:sldId id="353" r:id="rId50"/>
    <p:sldId id="329" r:id="rId51"/>
    <p:sldId id="277" r:id="rId5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D341704E-980D-4574-821E-AA5DBE9CF429}" type="datetimeFigureOut">
              <a:rPr lang="en-US" smtClean="0"/>
              <a:t>7/15/2022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E8BCBEE8-8363-4EF6-B7DA-72BD0CF4E4C8}" type="slidenum">
              <a:rPr lang="en-US" smtClean="0"/>
              <a:t>‹#›</a:t>
            </a:fld>
            <a:endParaRPr lang="en-US"/>
          </a:p>
        </p:txBody>
      </p:sp>
    </p:spTree>
    <p:extLst>
      <p:ext uri="{BB962C8B-B14F-4D97-AF65-F5344CB8AC3E}">
        <p14:creationId xmlns:p14="http://schemas.microsoft.com/office/powerpoint/2010/main" val="1771022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0038C-E4F9-461A-8C38-C816263F3A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A93DC9-B72A-442E-9DC5-B964731C65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79222B-0847-4A71-AD39-8711FE1B5416}"/>
              </a:ext>
            </a:extLst>
          </p:cNvPr>
          <p:cNvSpPr>
            <a:spLocks noGrp="1"/>
          </p:cNvSpPr>
          <p:nvPr>
            <p:ph type="dt" sz="half" idx="10"/>
          </p:nvPr>
        </p:nvSpPr>
        <p:spPr/>
        <p:txBody>
          <a:bodyPr/>
          <a:lstStyle/>
          <a:p>
            <a:fld id="{2A392289-F0D7-468B-9490-C306B6B9E21F}" type="datetime1">
              <a:rPr lang="en-US" smtClean="0"/>
              <a:t>7/15/2022</a:t>
            </a:fld>
            <a:endParaRPr lang="en-US"/>
          </a:p>
        </p:txBody>
      </p:sp>
      <p:sp>
        <p:nvSpPr>
          <p:cNvPr id="5" name="Footer Placeholder 4">
            <a:extLst>
              <a:ext uri="{FF2B5EF4-FFF2-40B4-BE49-F238E27FC236}">
                <a16:creationId xmlns:a16="http://schemas.microsoft.com/office/drawing/2014/main" id="{17722D5E-4710-4D23-9FF0-812265F2F0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D3C0B9-C916-43B4-ABA8-D5DE2B9CE072}"/>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53618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1E8E7-CEAE-4E73-A42E-05662CFB36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9EDBB9-132B-42A2-A6BF-C1DF4697CD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E26AF-3A4F-4259-934A-139591D18858}"/>
              </a:ext>
            </a:extLst>
          </p:cNvPr>
          <p:cNvSpPr>
            <a:spLocks noGrp="1"/>
          </p:cNvSpPr>
          <p:nvPr>
            <p:ph type="dt" sz="half" idx="10"/>
          </p:nvPr>
        </p:nvSpPr>
        <p:spPr/>
        <p:txBody>
          <a:bodyPr/>
          <a:lstStyle/>
          <a:p>
            <a:fld id="{528E2069-DE63-467C-9CD8-699BD8B612B7}" type="datetime1">
              <a:rPr lang="en-US" smtClean="0"/>
              <a:t>7/15/2022</a:t>
            </a:fld>
            <a:endParaRPr lang="en-US"/>
          </a:p>
        </p:txBody>
      </p:sp>
      <p:sp>
        <p:nvSpPr>
          <p:cNvPr id="5" name="Footer Placeholder 4">
            <a:extLst>
              <a:ext uri="{FF2B5EF4-FFF2-40B4-BE49-F238E27FC236}">
                <a16:creationId xmlns:a16="http://schemas.microsoft.com/office/drawing/2014/main" id="{57A587E4-2DF7-4DF3-8909-DB9976F430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B55D92-016E-461D-9C4C-60E8E3702C72}"/>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130051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DED4EB-E69E-4DAF-AC63-A26DEEE9BC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5E54E7-218B-48F7-9097-E1AEDB3324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35755-60DF-4482-918B-70AB579AE270}"/>
              </a:ext>
            </a:extLst>
          </p:cNvPr>
          <p:cNvSpPr>
            <a:spLocks noGrp="1"/>
          </p:cNvSpPr>
          <p:nvPr>
            <p:ph type="dt" sz="half" idx="10"/>
          </p:nvPr>
        </p:nvSpPr>
        <p:spPr/>
        <p:txBody>
          <a:bodyPr/>
          <a:lstStyle/>
          <a:p>
            <a:fld id="{7496B50C-7FD2-49F1-A109-C602659FEF18}" type="datetime1">
              <a:rPr lang="en-US" smtClean="0"/>
              <a:t>7/15/2022</a:t>
            </a:fld>
            <a:endParaRPr lang="en-US"/>
          </a:p>
        </p:txBody>
      </p:sp>
      <p:sp>
        <p:nvSpPr>
          <p:cNvPr id="5" name="Footer Placeholder 4">
            <a:extLst>
              <a:ext uri="{FF2B5EF4-FFF2-40B4-BE49-F238E27FC236}">
                <a16:creationId xmlns:a16="http://schemas.microsoft.com/office/drawing/2014/main" id="{9FA4BCE9-8BB2-45C3-8A7C-F4ECAE56B0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3C3333-3D69-4104-9248-1D7CD7CE87B3}"/>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220111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F8B4A-597E-4E9F-A482-8199F398AA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FAEB94-197D-4902-8303-6BF21E475D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846AAD-00F7-41C7-A1E9-D4BFE1B9A393}"/>
              </a:ext>
            </a:extLst>
          </p:cNvPr>
          <p:cNvSpPr>
            <a:spLocks noGrp="1"/>
          </p:cNvSpPr>
          <p:nvPr>
            <p:ph type="dt" sz="half" idx="10"/>
          </p:nvPr>
        </p:nvSpPr>
        <p:spPr/>
        <p:txBody>
          <a:bodyPr/>
          <a:lstStyle/>
          <a:p>
            <a:fld id="{271BA1D0-DBCE-44D3-8A04-2D11C1999F1A}" type="datetime1">
              <a:rPr lang="en-US" smtClean="0"/>
              <a:t>7/15/2022</a:t>
            </a:fld>
            <a:endParaRPr lang="en-US"/>
          </a:p>
        </p:txBody>
      </p:sp>
      <p:sp>
        <p:nvSpPr>
          <p:cNvPr id="5" name="Footer Placeholder 4">
            <a:extLst>
              <a:ext uri="{FF2B5EF4-FFF2-40B4-BE49-F238E27FC236}">
                <a16:creationId xmlns:a16="http://schemas.microsoft.com/office/drawing/2014/main" id="{C2113A4D-5B74-4EA2-A469-FA3E50467D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48D-5558-4459-AC6C-295C1610F639}"/>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1479184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D8480-59FA-4D3F-9614-1E0C8C1AC1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FB7680-1815-4C71-AC85-F80CFFAB3B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049184-138C-4CBE-B60D-DEE146FEB46F}"/>
              </a:ext>
            </a:extLst>
          </p:cNvPr>
          <p:cNvSpPr>
            <a:spLocks noGrp="1"/>
          </p:cNvSpPr>
          <p:nvPr>
            <p:ph type="dt" sz="half" idx="10"/>
          </p:nvPr>
        </p:nvSpPr>
        <p:spPr/>
        <p:txBody>
          <a:bodyPr/>
          <a:lstStyle/>
          <a:p>
            <a:fld id="{64D855C8-57D9-4167-A65C-915B583058AC}" type="datetime1">
              <a:rPr lang="en-US" smtClean="0"/>
              <a:t>7/15/2022</a:t>
            </a:fld>
            <a:endParaRPr lang="en-US"/>
          </a:p>
        </p:txBody>
      </p:sp>
      <p:sp>
        <p:nvSpPr>
          <p:cNvPr id="5" name="Footer Placeholder 4">
            <a:extLst>
              <a:ext uri="{FF2B5EF4-FFF2-40B4-BE49-F238E27FC236}">
                <a16:creationId xmlns:a16="http://schemas.microsoft.com/office/drawing/2014/main" id="{71C4E939-6273-4B2F-B05E-8557CB41A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B455B-BE8E-46EE-8257-91915FC4B3C6}"/>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4028433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F0D67-CC14-4D2C-A57F-F8EE5EBD57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DBF9F5-04F1-4270-B14A-FEB3FD2D77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AB35D8-3FBD-4E52-882B-02B04AEB61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8F4C56-193C-474E-A729-FD079EB914EB}"/>
              </a:ext>
            </a:extLst>
          </p:cNvPr>
          <p:cNvSpPr>
            <a:spLocks noGrp="1"/>
          </p:cNvSpPr>
          <p:nvPr>
            <p:ph type="dt" sz="half" idx="10"/>
          </p:nvPr>
        </p:nvSpPr>
        <p:spPr/>
        <p:txBody>
          <a:bodyPr/>
          <a:lstStyle/>
          <a:p>
            <a:fld id="{AC5474DF-F311-4022-9010-51DB4EC9093D}" type="datetime1">
              <a:rPr lang="en-US" smtClean="0"/>
              <a:t>7/15/2022</a:t>
            </a:fld>
            <a:endParaRPr lang="en-US"/>
          </a:p>
        </p:txBody>
      </p:sp>
      <p:sp>
        <p:nvSpPr>
          <p:cNvPr id="6" name="Footer Placeholder 5">
            <a:extLst>
              <a:ext uri="{FF2B5EF4-FFF2-40B4-BE49-F238E27FC236}">
                <a16:creationId xmlns:a16="http://schemas.microsoft.com/office/drawing/2014/main" id="{24D88A49-CADE-4A6E-9F12-6468D2D6F2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09E14C-8A57-4EF5-A060-9A341E222B72}"/>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148794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055C0-7432-4D3F-8997-B5D5ED868E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6F082A-7ACF-4228-B447-1E5F700E2A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EE00F9-8FD4-4F69-AD20-FA56F631AD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E657CC-2414-4F57-81C2-955775A570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0B43A2-D66D-404B-BAD3-651106BCAB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F431E8-C5A5-4571-87BD-142B9B70B90D}"/>
              </a:ext>
            </a:extLst>
          </p:cNvPr>
          <p:cNvSpPr>
            <a:spLocks noGrp="1"/>
          </p:cNvSpPr>
          <p:nvPr>
            <p:ph type="dt" sz="half" idx="10"/>
          </p:nvPr>
        </p:nvSpPr>
        <p:spPr/>
        <p:txBody>
          <a:bodyPr/>
          <a:lstStyle/>
          <a:p>
            <a:fld id="{16392B8A-D089-4D30-AAF3-4138A305F6AA}" type="datetime1">
              <a:rPr lang="en-US" smtClean="0"/>
              <a:t>7/15/2022</a:t>
            </a:fld>
            <a:endParaRPr lang="en-US"/>
          </a:p>
        </p:txBody>
      </p:sp>
      <p:sp>
        <p:nvSpPr>
          <p:cNvPr id="8" name="Footer Placeholder 7">
            <a:extLst>
              <a:ext uri="{FF2B5EF4-FFF2-40B4-BE49-F238E27FC236}">
                <a16:creationId xmlns:a16="http://schemas.microsoft.com/office/drawing/2014/main" id="{DD12B4D2-1D14-4EA8-AB3A-F8EE93BBEF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D1A5FD-17C6-484A-A2B1-8B060F0FE1C6}"/>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1359121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F2ACD-FF13-45DF-8EE8-459A5CD66C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681ABF-6F81-48D9-9EFE-1711EADC94C0}"/>
              </a:ext>
            </a:extLst>
          </p:cNvPr>
          <p:cNvSpPr>
            <a:spLocks noGrp="1"/>
          </p:cNvSpPr>
          <p:nvPr>
            <p:ph type="dt" sz="half" idx="10"/>
          </p:nvPr>
        </p:nvSpPr>
        <p:spPr/>
        <p:txBody>
          <a:bodyPr/>
          <a:lstStyle/>
          <a:p>
            <a:fld id="{955F8C16-EAE8-4ED5-9211-95E773D963BA}" type="datetime1">
              <a:rPr lang="en-US" smtClean="0"/>
              <a:t>7/15/2022</a:t>
            </a:fld>
            <a:endParaRPr lang="en-US"/>
          </a:p>
        </p:txBody>
      </p:sp>
      <p:sp>
        <p:nvSpPr>
          <p:cNvPr id="4" name="Footer Placeholder 3">
            <a:extLst>
              <a:ext uri="{FF2B5EF4-FFF2-40B4-BE49-F238E27FC236}">
                <a16:creationId xmlns:a16="http://schemas.microsoft.com/office/drawing/2014/main" id="{7DC18161-C834-4D0B-9742-AB1A73BB75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6C1E45-D5F2-441B-8B3D-3D2A02CE3A7A}"/>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2825419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FB24B7-B749-4D2B-9FB1-9C9E4AFF232A}"/>
              </a:ext>
            </a:extLst>
          </p:cNvPr>
          <p:cNvSpPr>
            <a:spLocks noGrp="1"/>
          </p:cNvSpPr>
          <p:nvPr>
            <p:ph type="dt" sz="half" idx="10"/>
          </p:nvPr>
        </p:nvSpPr>
        <p:spPr/>
        <p:txBody>
          <a:bodyPr/>
          <a:lstStyle/>
          <a:p>
            <a:fld id="{75FC9D0C-1747-4674-8540-A075C6180566}" type="datetime1">
              <a:rPr lang="en-US" smtClean="0"/>
              <a:t>7/15/2022</a:t>
            </a:fld>
            <a:endParaRPr lang="en-US"/>
          </a:p>
        </p:txBody>
      </p:sp>
      <p:sp>
        <p:nvSpPr>
          <p:cNvPr id="3" name="Footer Placeholder 2">
            <a:extLst>
              <a:ext uri="{FF2B5EF4-FFF2-40B4-BE49-F238E27FC236}">
                <a16:creationId xmlns:a16="http://schemas.microsoft.com/office/drawing/2014/main" id="{3299B9F7-19C6-4A29-9AAC-1715A11E4B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62E35B-291C-4ABA-84F5-484BDCAB254B}"/>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398696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26C8B-ED7F-4F07-88BF-1A92BF560C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5B5DB4-5C55-4BAB-A677-0C0A7C589C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F17C61-95D8-4049-B2DD-4FCECBF78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2CDBBA-9F58-4A73-B0B2-F3FFA3047249}"/>
              </a:ext>
            </a:extLst>
          </p:cNvPr>
          <p:cNvSpPr>
            <a:spLocks noGrp="1"/>
          </p:cNvSpPr>
          <p:nvPr>
            <p:ph type="dt" sz="half" idx="10"/>
          </p:nvPr>
        </p:nvSpPr>
        <p:spPr/>
        <p:txBody>
          <a:bodyPr/>
          <a:lstStyle/>
          <a:p>
            <a:fld id="{0AC5EA1C-5930-4C48-B966-ED2BFFDFCA66}" type="datetime1">
              <a:rPr lang="en-US" smtClean="0"/>
              <a:t>7/15/2022</a:t>
            </a:fld>
            <a:endParaRPr lang="en-US"/>
          </a:p>
        </p:txBody>
      </p:sp>
      <p:sp>
        <p:nvSpPr>
          <p:cNvPr id="6" name="Footer Placeholder 5">
            <a:extLst>
              <a:ext uri="{FF2B5EF4-FFF2-40B4-BE49-F238E27FC236}">
                <a16:creationId xmlns:a16="http://schemas.microsoft.com/office/drawing/2014/main" id="{67A0220E-6984-445D-A69E-6C86ACB4E0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9C08A0-8681-43B4-A360-5B4B01E02A67}"/>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78824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5F56-D708-4FC8-9524-E464EC8811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879E5E-CE7E-470D-9F91-746A1CACD2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039B63-795B-47BD-8392-4AD4325D04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CD6172-3994-408C-AFAB-70FA61859254}"/>
              </a:ext>
            </a:extLst>
          </p:cNvPr>
          <p:cNvSpPr>
            <a:spLocks noGrp="1"/>
          </p:cNvSpPr>
          <p:nvPr>
            <p:ph type="dt" sz="half" idx="10"/>
          </p:nvPr>
        </p:nvSpPr>
        <p:spPr/>
        <p:txBody>
          <a:bodyPr/>
          <a:lstStyle/>
          <a:p>
            <a:fld id="{D0CCE9F4-650C-485F-845C-2B07E76112B7}" type="datetime1">
              <a:rPr lang="en-US" smtClean="0"/>
              <a:t>7/15/2022</a:t>
            </a:fld>
            <a:endParaRPr lang="en-US"/>
          </a:p>
        </p:txBody>
      </p:sp>
      <p:sp>
        <p:nvSpPr>
          <p:cNvPr id="6" name="Footer Placeholder 5">
            <a:extLst>
              <a:ext uri="{FF2B5EF4-FFF2-40B4-BE49-F238E27FC236}">
                <a16:creationId xmlns:a16="http://schemas.microsoft.com/office/drawing/2014/main" id="{BBBAD59E-D1C0-43F4-AE10-789B3E5D1D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72C2EB-7960-4780-8265-9B180E22D37A}"/>
              </a:ext>
            </a:extLst>
          </p:cNvPr>
          <p:cNvSpPr>
            <a:spLocks noGrp="1"/>
          </p:cNvSpPr>
          <p:nvPr>
            <p:ph type="sldNum" sz="quarter" idx="12"/>
          </p:nvPr>
        </p:nvSpPr>
        <p:spPr/>
        <p:txBody>
          <a:bodyPr/>
          <a:lstStyle/>
          <a:p>
            <a:fld id="{48FCA5FB-44FE-45AA-8999-5568BEC1EB5A}" type="slidenum">
              <a:rPr lang="en-US" smtClean="0"/>
              <a:t>‹#›</a:t>
            </a:fld>
            <a:endParaRPr lang="en-US"/>
          </a:p>
        </p:txBody>
      </p:sp>
    </p:spTree>
    <p:extLst>
      <p:ext uri="{BB962C8B-B14F-4D97-AF65-F5344CB8AC3E}">
        <p14:creationId xmlns:p14="http://schemas.microsoft.com/office/powerpoint/2010/main" val="311728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38C2E5-801B-41E6-992F-E1970B51B9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1B89E2-A742-42C0-A58D-071FCC072B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D7427-9D47-4B4E-9969-CA5E6A05DA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6FDE2-18C5-4314-99AE-D9E7AE42EA91}" type="datetime1">
              <a:rPr lang="en-US" smtClean="0"/>
              <a:t>7/15/2022</a:t>
            </a:fld>
            <a:endParaRPr lang="en-US"/>
          </a:p>
        </p:txBody>
      </p:sp>
      <p:sp>
        <p:nvSpPr>
          <p:cNvPr id="5" name="Footer Placeholder 4">
            <a:extLst>
              <a:ext uri="{FF2B5EF4-FFF2-40B4-BE49-F238E27FC236}">
                <a16:creationId xmlns:a16="http://schemas.microsoft.com/office/drawing/2014/main" id="{CACE0F68-87AA-4E95-ABD2-A589F0FD25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9D2268-86F8-4E8D-B321-0EA82B179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CA5FB-44FE-45AA-8999-5568BEC1EB5A}" type="slidenum">
              <a:rPr lang="en-US" smtClean="0"/>
              <a:t>‹#›</a:t>
            </a:fld>
            <a:endParaRPr lang="en-US"/>
          </a:p>
        </p:txBody>
      </p:sp>
    </p:spTree>
    <p:extLst>
      <p:ext uri="{BB962C8B-B14F-4D97-AF65-F5344CB8AC3E}">
        <p14:creationId xmlns:p14="http://schemas.microsoft.com/office/powerpoint/2010/main" val="1004085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oundationwebsite.org/index13-causal-inference-and-matching.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www.foundationwebsite.org/StatCours4&amp;5CausalInferenceAndMatching.pdf"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documentation.sas.com/doc/en/pgmsascdc/9.4_3.4/statug/statug_causalgraph_gettingstarted.htm" TargetMode="External"/><Relationship Id="rId2" Type="http://schemas.openxmlformats.org/officeDocument/2006/relationships/hyperlink" Target="http://dagitty.net/primer/"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hyperlink" Target="http://www.foundationwebsite.org/index16-artificial-intelligence.ht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hyperlink" Target="http://www.foundationwebsite.org/index12-design-of-analytical-sample-surveys.htm" TargetMode="Externa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hyperlink" Target="http://www.foundationwebsite.org/StatCourse4and5CausalInferenceAndMatching.htm" TargetMode="External"/><Relationship Id="rId2" Type="http://schemas.openxmlformats.org/officeDocument/2006/relationships/hyperlink" Target="http://www.foundationwebsite.org/SampleSurveyDesignForEvaluation.htm" TargetMode="External"/><Relationship Id="rId1" Type="http://schemas.openxmlformats.org/officeDocument/2006/relationships/slideLayout" Target="../slideLayouts/slideLayout7.xml"/><Relationship Id="rId4" Type="http://schemas.openxmlformats.org/officeDocument/2006/relationships/hyperlink" Target="http://www.foundationwebsite.org/StatCourse6and7StatisticalDesignAndAnalysisForEvaluation2DayCourse.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F24986-24DB-4B57-B2A0-89F283E26D6B}"/>
              </a:ext>
            </a:extLst>
          </p:cNvPr>
          <p:cNvSpPr txBox="1"/>
          <p:nvPr/>
        </p:nvSpPr>
        <p:spPr>
          <a:xfrm>
            <a:off x="1029729" y="1235674"/>
            <a:ext cx="10132541" cy="4524315"/>
          </a:xfrm>
          <a:prstGeom prst="rect">
            <a:avLst/>
          </a:prstGeom>
          <a:noFill/>
        </p:spPr>
        <p:txBody>
          <a:bodyPr wrap="square">
            <a:spAutoFit/>
          </a:bodyPr>
          <a:lstStyle/>
          <a:p>
            <a:pPr marL="0" marR="0" algn="ctr">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Artificial Intelligence in Test and Evaluation: Test Design and Analysis Using AI-Based Causal Inference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Briefing</a:t>
            </a:r>
          </a:p>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Joseph George Caldwell</a:t>
            </a:r>
          </a:p>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15 July</a:t>
            </a:r>
            <a:r>
              <a:rPr lang="en-US" sz="1800" dirty="0">
                <a:effectLst/>
                <a:latin typeface="Arial" panose="020B0604020202020204" pitchFamily="34" charset="0"/>
                <a:ea typeface="Calibri" panose="020F0502020204030204" pitchFamily="34" charset="0"/>
                <a:cs typeface="Times New Roman" panose="02020603050405020304" pitchFamily="18" charset="0"/>
              </a:rPr>
              <a:t> 2022</a:t>
            </a:r>
          </a:p>
          <a:p>
            <a:pPr marL="0" marR="0" algn="ctr">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Copyright © 2022 Joseph George Caldwell.  All rights reserved.</a:t>
            </a:r>
          </a:p>
          <a:p>
            <a:pPr marL="0" marR="0" algn="ctr">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a:t>
            </a:r>
            <a:r>
              <a:rPr lang="en-US" sz="1800" i="1" dirty="0">
                <a:effectLst/>
                <a:latin typeface="Arial" panose="020B0604020202020204" pitchFamily="34" charset="0"/>
                <a:ea typeface="Calibri" panose="020F0502020204030204" pitchFamily="34" charset="0"/>
                <a:cs typeface="Times New Roman" panose="02020603050405020304" pitchFamily="18" charset="0"/>
              </a:rPr>
              <a:t>Briefing</a:t>
            </a:r>
            <a:r>
              <a:rPr lang="en-US" sz="1800" dirty="0">
                <a:effectLst/>
                <a:latin typeface="Arial" panose="020B0604020202020204" pitchFamily="34" charset="0"/>
                <a:ea typeface="Calibri" panose="020F0502020204030204" pitchFamily="34" charset="0"/>
                <a:cs typeface="Times New Roman" panose="02020603050405020304" pitchFamily="18" charset="0"/>
              </a:rPr>
              <a:t>: Microsoft PowerPoint file test-design-and-analysis-using-causal-inference-briefing.pptx, .pdf </a:t>
            </a:r>
          </a:p>
          <a:p>
            <a:pPr marL="0" marR="0" algn="ctr">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Posted at </a:t>
            </a:r>
          </a:p>
          <a:p>
            <a:pPr marL="0" marR="0" algn="ctr">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hlinkClick r:id="rId2"/>
              </a:rPr>
              <a:t>http://www.foundationwebsite.org/index13-causal-inference-and-matching.htm</a:t>
            </a:r>
            <a:r>
              <a:rPr lang="en-US" dirty="0">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DFE9DE06-D5E8-5DEC-A177-2F40DA6C4B94}"/>
              </a:ext>
            </a:extLst>
          </p:cNvPr>
          <p:cNvSpPr>
            <a:spLocks noGrp="1"/>
          </p:cNvSpPr>
          <p:nvPr>
            <p:ph type="sldNum" sz="quarter" idx="12"/>
          </p:nvPr>
        </p:nvSpPr>
        <p:spPr/>
        <p:txBody>
          <a:bodyPr/>
          <a:lstStyle/>
          <a:p>
            <a:fld id="{48FCA5FB-44FE-45AA-8999-5568BEC1EB5A}" type="slidenum">
              <a:rPr lang="en-US" smtClean="0"/>
              <a:t>1</a:t>
            </a:fld>
            <a:endParaRPr lang="en-US"/>
          </a:p>
        </p:txBody>
      </p:sp>
    </p:spTree>
    <p:extLst>
      <p:ext uri="{BB962C8B-B14F-4D97-AF65-F5344CB8AC3E}">
        <p14:creationId xmlns:p14="http://schemas.microsoft.com/office/powerpoint/2010/main" val="1321177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81B92C-46CE-BF21-39C0-D8FC3042D3BA}"/>
              </a:ext>
            </a:extLst>
          </p:cNvPr>
          <p:cNvSpPr>
            <a:spLocks noGrp="1"/>
          </p:cNvSpPr>
          <p:nvPr>
            <p:ph type="sldNum" sz="quarter" idx="12"/>
          </p:nvPr>
        </p:nvSpPr>
        <p:spPr/>
        <p:txBody>
          <a:bodyPr/>
          <a:lstStyle/>
          <a:p>
            <a:fld id="{48FCA5FB-44FE-45AA-8999-5568BEC1EB5A}" type="slidenum">
              <a:rPr lang="en-US" smtClean="0"/>
              <a:t>10</a:t>
            </a:fld>
            <a:endParaRPr lang="en-US"/>
          </a:p>
        </p:txBody>
      </p:sp>
      <p:sp>
        <p:nvSpPr>
          <p:cNvPr id="3" name="TextBox 2">
            <a:extLst>
              <a:ext uri="{FF2B5EF4-FFF2-40B4-BE49-F238E27FC236}">
                <a16:creationId xmlns:a16="http://schemas.microsoft.com/office/drawing/2014/main" id="{45C625C8-B9BD-B17C-13E7-45EFFC3C9E88}"/>
              </a:ext>
            </a:extLst>
          </p:cNvPr>
          <p:cNvSpPr txBox="1"/>
          <p:nvPr/>
        </p:nvSpPr>
        <p:spPr>
          <a:xfrm>
            <a:off x="553995" y="258167"/>
            <a:ext cx="11084010" cy="6463308"/>
          </a:xfrm>
          <a:prstGeom prst="rect">
            <a:avLst/>
          </a:prstGeom>
          <a:noFill/>
        </p:spPr>
        <p:txBody>
          <a:bodyPr wrap="square" rtlCol="0">
            <a:spAutoFit/>
          </a:bodyPr>
          <a:lstStyle/>
          <a:p>
            <a:r>
              <a:rPr lang="en-US" b="1" dirty="0"/>
              <a:t>6b. Example: How to Generalize a Field Test of an Electronic Warfare System Performed at the US Army Electronic Proving Ground (EPG), Fort Huachuca, Arizona</a:t>
            </a:r>
          </a:p>
          <a:p>
            <a:endParaRPr lang="en-US" dirty="0"/>
          </a:p>
          <a:p>
            <a:r>
              <a:rPr lang="en-US" b="1" dirty="0"/>
              <a:t>Alternative Test Designs:</a:t>
            </a:r>
          </a:p>
          <a:p>
            <a:endParaRPr lang="en-US" dirty="0"/>
          </a:p>
          <a:p>
            <a:pPr lvl="1"/>
            <a:r>
              <a:rPr lang="en-US" b="1" dirty="0"/>
              <a:t>Descriptive Analysis: </a:t>
            </a:r>
            <a:r>
              <a:rPr lang="en-US" dirty="0"/>
              <a:t>System set up and tested in a standard configuration and environmental conditions.</a:t>
            </a:r>
          </a:p>
          <a:p>
            <a:pPr lvl="1"/>
            <a:r>
              <a:rPr lang="en-US" dirty="0"/>
              <a:t>Result: Estimate of average performance of the system for a “base case.”</a:t>
            </a:r>
          </a:p>
          <a:p>
            <a:pPr lvl="1"/>
            <a:endParaRPr lang="en-US" dirty="0"/>
          </a:p>
          <a:p>
            <a:pPr lvl="1"/>
            <a:r>
              <a:rPr lang="en-US" b="1" dirty="0"/>
              <a:t>Experimental Design: </a:t>
            </a:r>
            <a:r>
              <a:rPr lang="en-US" dirty="0"/>
              <a:t>Fractional factorial design with the factors: distance to target, terrain type, vegetation type, weather, type of target, density of targets, and deployment/employment of targets.</a:t>
            </a:r>
          </a:p>
          <a:p>
            <a:pPr lvl="1"/>
            <a:r>
              <a:rPr lang="en-US" dirty="0"/>
              <a:t>Result: Estimates of system performance conditional on design factors (all orthogonalized).</a:t>
            </a:r>
          </a:p>
          <a:p>
            <a:pPr lvl="1"/>
            <a:endParaRPr lang="en-US" dirty="0"/>
          </a:p>
          <a:p>
            <a:pPr lvl="1"/>
            <a:r>
              <a:rPr lang="en-US" b="1" dirty="0"/>
              <a:t>Pearl Structured Causal Model: </a:t>
            </a:r>
            <a:r>
              <a:rPr lang="en-US" dirty="0"/>
              <a:t>Design based on a complete causal model.</a:t>
            </a:r>
          </a:p>
          <a:p>
            <a:pPr lvl="1"/>
            <a:r>
              <a:rPr lang="en-US" dirty="0"/>
              <a:t>Result: Estimates of system performance conditional on causal-model variables (varying in a realistic fashion).</a:t>
            </a:r>
          </a:p>
          <a:p>
            <a:endParaRPr lang="en-US" dirty="0"/>
          </a:p>
          <a:p>
            <a:r>
              <a:rPr lang="en-US" b="1" dirty="0"/>
              <a:t>Generalization Issue: Based on the field-test results, how is it expected that the system would perform in Ukraine, under combat conditions?</a:t>
            </a:r>
          </a:p>
          <a:p>
            <a:endParaRPr lang="en-US" dirty="0"/>
          </a:p>
          <a:p>
            <a:pPr lvl="1"/>
            <a:r>
              <a:rPr lang="en-US" b="1" dirty="0"/>
              <a:t>Descriptive Analysis: </a:t>
            </a:r>
            <a:r>
              <a:rPr lang="en-US" dirty="0"/>
              <a:t>Performance expected to be as in field test, in locations and conditions similar to field test.</a:t>
            </a:r>
          </a:p>
          <a:p>
            <a:pPr lvl="1"/>
            <a:r>
              <a:rPr lang="en-US" b="1" dirty="0"/>
              <a:t>Experimental Design: </a:t>
            </a:r>
            <a:r>
              <a:rPr lang="en-US" dirty="0"/>
              <a:t>How to extend the conditional, orthogonal-effect estimates to Ukraine situation?</a:t>
            </a:r>
          </a:p>
          <a:p>
            <a:pPr lvl="1"/>
            <a:r>
              <a:rPr lang="en-US" b="1" dirty="0"/>
              <a:t>Pearl AI-Based Approach: </a:t>
            </a:r>
            <a:r>
              <a:rPr lang="en-US" dirty="0"/>
              <a:t>Configure the causal model match the Ukraine situation, and obtain causal-effect estimates of the system performance in Ukraine from the model.  </a:t>
            </a:r>
            <a:r>
              <a:rPr lang="en-US" b="1" dirty="0"/>
              <a:t>Relative to the issue of generalization, Pearl’s model is more useful than the alternatives.</a:t>
            </a:r>
          </a:p>
        </p:txBody>
      </p:sp>
    </p:spTree>
    <p:extLst>
      <p:ext uri="{BB962C8B-B14F-4D97-AF65-F5344CB8AC3E}">
        <p14:creationId xmlns:p14="http://schemas.microsoft.com/office/powerpoint/2010/main" val="3793564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59CAA5-A050-BBB6-F093-7E2800F1363E}"/>
              </a:ext>
            </a:extLst>
          </p:cNvPr>
          <p:cNvSpPr txBox="1"/>
          <p:nvPr/>
        </p:nvSpPr>
        <p:spPr>
          <a:xfrm>
            <a:off x="689919" y="394692"/>
            <a:ext cx="10319951" cy="6463308"/>
          </a:xfrm>
          <a:prstGeom prst="rect">
            <a:avLst/>
          </a:prstGeom>
          <a:noFill/>
        </p:spPr>
        <p:txBody>
          <a:bodyPr wrap="square" rtlCol="0">
            <a:spAutoFit/>
          </a:bodyPr>
          <a:lstStyle/>
          <a:p>
            <a:r>
              <a:rPr lang="en-US" b="1" dirty="0"/>
              <a:t>7. Artificial Intelligence Can Be Used to Overcome Many of the Problems Encountered by Designed Experiments and Traditional Observational Data Analysis in OT&amp;E Settings</a:t>
            </a:r>
          </a:p>
          <a:p>
            <a:endParaRPr lang="en-US" dirty="0"/>
          </a:p>
          <a:p>
            <a:r>
              <a:rPr lang="en-US" dirty="0"/>
              <a:t>The AI-based methodology of Pearl’s Structured Causal Models can be used to address these problems, and overcome them.  Specifically, Pearl’s methodology can be used:</a:t>
            </a:r>
          </a:p>
          <a:p>
            <a:endParaRPr lang="en-US" dirty="0"/>
          </a:p>
          <a:p>
            <a:pPr lvl="1"/>
            <a:r>
              <a:rPr lang="en-US" dirty="0"/>
              <a:t>To assist experimental design (increase scope, relevance and efficiency)</a:t>
            </a:r>
          </a:p>
          <a:p>
            <a:pPr lvl="1"/>
            <a:endParaRPr lang="en-US" dirty="0"/>
          </a:p>
          <a:p>
            <a:pPr lvl="1"/>
            <a:r>
              <a:rPr lang="en-US" dirty="0"/>
              <a:t>To “fix” broken experiments (in the sense of recovering useful information)</a:t>
            </a:r>
          </a:p>
          <a:p>
            <a:pPr lvl="1"/>
            <a:endParaRPr lang="en-US" dirty="0"/>
          </a:p>
          <a:p>
            <a:pPr lvl="1"/>
            <a:r>
              <a:rPr lang="en-US" dirty="0"/>
              <a:t>To  assist observational test design</a:t>
            </a:r>
          </a:p>
          <a:p>
            <a:pPr lvl="1"/>
            <a:endParaRPr lang="en-US" dirty="0"/>
          </a:p>
          <a:p>
            <a:pPr lvl="1"/>
            <a:r>
              <a:rPr lang="en-US" dirty="0"/>
              <a:t>To analyze data from observational tests</a:t>
            </a:r>
          </a:p>
          <a:p>
            <a:pPr lvl="1"/>
            <a:endParaRPr lang="en-US" dirty="0"/>
          </a:p>
          <a:p>
            <a:pPr lvl="1"/>
            <a:r>
              <a:rPr lang="en-US" dirty="0"/>
              <a:t>To generalize the conditional causal-effect estimates of EDs and traditional ODA to other settings</a:t>
            </a:r>
          </a:p>
          <a:p>
            <a:pPr lvl="1"/>
            <a:endParaRPr lang="en-US" dirty="0"/>
          </a:p>
          <a:p>
            <a:pPr lvl="1"/>
            <a:r>
              <a:rPr lang="en-US" dirty="0"/>
              <a:t>To support automated scenario generation for operational tests</a:t>
            </a:r>
          </a:p>
          <a:p>
            <a:pPr lvl="1"/>
            <a:endParaRPr lang="en-US" dirty="0"/>
          </a:p>
          <a:p>
            <a:r>
              <a:rPr lang="en-US" dirty="0"/>
              <a:t>This briefing will summarize how Pearl’s methodology addresses these problems and can be used to accomplish the preceding evaluation functions.</a:t>
            </a:r>
          </a:p>
          <a:p>
            <a:endParaRPr lang="en-US" dirty="0"/>
          </a:p>
          <a:p>
            <a:r>
              <a:rPr lang="en-US" dirty="0"/>
              <a:t>(The methodology is useful for assisting </a:t>
            </a:r>
            <a:r>
              <a:rPr lang="en-US" b="1" dirty="0"/>
              <a:t>descriptive analysis as well as causal inference</a:t>
            </a:r>
            <a:r>
              <a:rPr lang="en-US" dirty="0"/>
              <a:t>, but that is not a subject of this briefing.)</a:t>
            </a:r>
          </a:p>
        </p:txBody>
      </p:sp>
      <p:sp>
        <p:nvSpPr>
          <p:cNvPr id="3" name="Slide Number Placeholder 2">
            <a:extLst>
              <a:ext uri="{FF2B5EF4-FFF2-40B4-BE49-F238E27FC236}">
                <a16:creationId xmlns:a16="http://schemas.microsoft.com/office/drawing/2014/main" id="{684072E8-90EE-8F17-E86A-F038A0B478BB}"/>
              </a:ext>
            </a:extLst>
          </p:cNvPr>
          <p:cNvSpPr>
            <a:spLocks noGrp="1"/>
          </p:cNvSpPr>
          <p:nvPr>
            <p:ph type="sldNum" sz="quarter" idx="12"/>
          </p:nvPr>
        </p:nvSpPr>
        <p:spPr/>
        <p:txBody>
          <a:bodyPr/>
          <a:lstStyle/>
          <a:p>
            <a:fld id="{48FCA5FB-44FE-45AA-8999-5568BEC1EB5A}" type="slidenum">
              <a:rPr lang="en-US" smtClean="0"/>
              <a:t>11</a:t>
            </a:fld>
            <a:endParaRPr lang="en-US"/>
          </a:p>
        </p:txBody>
      </p:sp>
    </p:spTree>
    <p:extLst>
      <p:ext uri="{BB962C8B-B14F-4D97-AF65-F5344CB8AC3E}">
        <p14:creationId xmlns:p14="http://schemas.microsoft.com/office/powerpoint/2010/main" val="2786646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B50AFA-39D6-8980-E0A8-F8F51B7F820F}"/>
              </a:ext>
            </a:extLst>
          </p:cNvPr>
          <p:cNvSpPr txBox="1"/>
          <p:nvPr/>
        </p:nvSpPr>
        <p:spPr>
          <a:xfrm>
            <a:off x="850557" y="553153"/>
            <a:ext cx="10490886" cy="5909310"/>
          </a:xfrm>
          <a:prstGeom prst="rect">
            <a:avLst/>
          </a:prstGeom>
          <a:noFill/>
        </p:spPr>
        <p:txBody>
          <a:bodyPr wrap="square" rtlCol="0">
            <a:spAutoFit/>
          </a:bodyPr>
          <a:lstStyle/>
          <a:p>
            <a:r>
              <a:rPr lang="en-US" b="1" dirty="0"/>
              <a:t>8. Alternative Methodologies for Causal Inference in Operational Test and Evaluation</a:t>
            </a:r>
          </a:p>
          <a:p>
            <a:endParaRPr lang="en-US" dirty="0"/>
          </a:p>
          <a:p>
            <a:r>
              <a:rPr lang="en-US" dirty="0"/>
              <a:t>Experimental Tests</a:t>
            </a:r>
          </a:p>
          <a:p>
            <a:endParaRPr lang="en-US" dirty="0"/>
          </a:p>
          <a:p>
            <a:pPr lvl="1"/>
            <a:r>
              <a:rPr lang="en-US" b="1" dirty="0"/>
              <a:t>Experimental Design </a:t>
            </a:r>
            <a:r>
              <a:rPr lang="en-US" dirty="0"/>
              <a:t>(Randomized Controlled Trials)</a:t>
            </a:r>
          </a:p>
          <a:p>
            <a:pPr lvl="1"/>
            <a:endParaRPr lang="en-US" dirty="0"/>
          </a:p>
          <a:p>
            <a:pPr lvl="1"/>
            <a:r>
              <a:rPr lang="en-US" b="1" dirty="0"/>
              <a:t>Analytical Sample Survey Design </a:t>
            </a:r>
            <a:r>
              <a:rPr lang="en-US" dirty="0"/>
              <a:t>(an amalgam of sample survey and experimental design)</a:t>
            </a:r>
          </a:p>
          <a:p>
            <a:endParaRPr lang="en-US" dirty="0"/>
          </a:p>
          <a:p>
            <a:r>
              <a:rPr lang="en-US" dirty="0"/>
              <a:t>Observational Tests</a:t>
            </a:r>
          </a:p>
          <a:p>
            <a:endParaRPr lang="en-US" dirty="0"/>
          </a:p>
          <a:p>
            <a:pPr lvl="1"/>
            <a:r>
              <a:rPr lang="en-US" dirty="0"/>
              <a:t>Traditional Statistical Approach</a:t>
            </a:r>
          </a:p>
          <a:p>
            <a:pPr lvl="1"/>
            <a:endParaRPr lang="en-US" dirty="0"/>
          </a:p>
          <a:p>
            <a:pPr lvl="2"/>
            <a:r>
              <a:rPr lang="en-US" b="1" dirty="0"/>
              <a:t>Neyman-Rubin Causal Model (Counterfactuals Model, Potential-Outcomes Model)</a:t>
            </a:r>
          </a:p>
          <a:p>
            <a:pPr lvl="2"/>
            <a:endParaRPr lang="en-US" dirty="0"/>
          </a:p>
          <a:p>
            <a:pPr lvl="3"/>
            <a:r>
              <a:rPr lang="en-US" dirty="0"/>
              <a:t>Rosenbaum-Rubin approach (“balancing approach,” “statistical approach”)</a:t>
            </a:r>
          </a:p>
          <a:p>
            <a:pPr lvl="2"/>
            <a:endParaRPr lang="en-US" dirty="0"/>
          </a:p>
          <a:p>
            <a:pPr lvl="3"/>
            <a:r>
              <a:rPr lang="en-US" dirty="0"/>
              <a:t>Heckman approach (“econometric approach”)</a:t>
            </a:r>
          </a:p>
          <a:p>
            <a:pPr lvl="1"/>
            <a:endParaRPr lang="en-US" dirty="0"/>
          </a:p>
          <a:p>
            <a:pPr lvl="1"/>
            <a:r>
              <a:rPr lang="en-US" dirty="0"/>
              <a:t>AI-Based Approach</a:t>
            </a:r>
          </a:p>
          <a:p>
            <a:pPr lvl="1"/>
            <a:endParaRPr lang="en-US" dirty="0"/>
          </a:p>
          <a:p>
            <a:pPr lvl="2"/>
            <a:r>
              <a:rPr lang="en-US" b="1" dirty="0"/>
              <a:t>Judea Pearl Structured Causal Model</a:t>
            </a:r>
          </a:p>
        </p:txBody>
      </p:sp>
      <p:sp>
        <p:nvSpPr>
          <p:cNvPr id="3" name="Slide Number Placeholder 2">
            <a:extLst>
              <a:ext uri="{FF2B5EF4-FFF2-40B4-BE49-F238E27FC236}">
                <a16:creationId xmlns:a16="http://schemas.microsoft.com/office/drawing/2014/main" id="{448CD6F4-DB5E-BD0F-D98F-DECD07B55444}"/>
              </a:ext>
            </a:extLst>
          </p:cNvPr>
          <p:cNvSpPr>
            <a:spLocks noGrp="1"/>
          </p:cNvSpPr>
          <p:nvPr>
            <p:ph type="sldNum" sz="quarter" idx="12"/>
          </p:nvPr>
        </p:nvSpPr>
        <p:spPr/>
        <p:txBody>
          <a:bodyPr/>
          <a:lstStyle/>
          <a:p>
            <a:fld id="{48FCA5FB-44FE-45AA-8999-5568BEC1EB5A}" type="slidenum">
              <a:rPr lang="en-US" smtClean="0"/>
              <a:t>12</a:t>
            </a:fld>
            <a:endParaRPr lang="en-US"/>
          </a:p>
        </p:txBody>
      </p:sp>
    </p:spTree>
    <p:extLst>
      <p:ext uri="{BB962C8B-B14F-4D97-AF65-F5344CB8AC3E}">
        <p14:creationId xmlns:p14="http://schemas.microsoft.com/office/powerpoint/2010/main" val="162040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DDDD72-F3CB-EB61-C77C-54998D4A76D6}"/>
              </a:ext>
            </a:extLst>
          </p:cNvPr>
          <p:cNvSpPr txBox="1"/>
          <p:nvPr/>
        </p:nvSpPr>
        <p:spPr>
          <a:xfrm>
            <a:off x="729049" y="535505"/>
            <a:ext cx="10490886" cy="646331"/>
          </a:xfrm>
          <a:prstGeom prst="rect">
            <a:avLst/>
          </a:prstGeom>
          <a:noFill/>
        </p:spPr>
        <p:txBody>
          <a:bodyPr wrap="square" rtlCol="0">
            <a:spAutoFit/>
          </a:bodyPr>
          <a:lstStyle/>
          <a:p>
            <a:r>
              <a:rPr lang="en-US" b="1" dirty="0"/>
              <a:t>8b. Alternative Methodologies for Causal Inference in OT&amp;E (Cont’d.) – Experimental Design Model and Analytical Sample Survey Model</a:t>
            </a:r>
          </a:p>
        </p:txBody>
      </p:sp>
      <p:pic>
        <p:nvPicPr>
          <p:cNvPr id="4" name="Picture 3">
            <a:extLst>
              <a:ext uri="{FF2B5EF4-FFF2-40B4-BE49-F238E27FC236}">
                <a16:creationId xmlns:a16="http://schemas.microsoft.com/office/drawing/2014/main" id="{CD21C0C5-5211-C47C-CF8A-7422E1A747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8850" y="1302956"/>
            <a:ext cx="4905756" cy="2332825"/>
          </a:xfrm>
          <a:prstGeom prst="rect">
            <a:avLst/>
          </a:prstGeom>
        </p:spPr>
      </p:pic>
      <p:sp>
        <p:nvSpPr>
          <p:cNvPr id="6" name="TextBox 5">
            <a:extLst>
              <a:ext uri="{FF2B5EF4-FFF2-40B4-BE49-F238E27FC236}">
                <a16:creationId xmlns:a16="http://schemas.microsoft.com/office/drawing/2014/main" id="{A6FB95D3-EE17-8F0E-03BF-FCA90CBE4071}"/>
              </a:ext>
            </a:extLst>
          </p:cNvPr>
          <p:cNvSpPr txBox="1"/>
          <p:nvPr/>
        </p:nvSpPr>
        <p:spPr>
          <a:xfrm>
            <a:off x="729049" y="4016253"/>
            <a:ext cx="11046940" cy="2308324"/>
          </a:xfrm>
          <a:prstGeom prst="rect">
            <a:avLst/>
          </a:prstGeom>
          <a:noFill/>
        </p:spPr>
        <p:txBody>
          <a:bodyPr wrap="square">
            <a:spAutoFit/>
          </a:bodyPr>
          <a:lstStyle/>
          <a:p>
            <a:r>
              <a:rPr lang="en-US" dirty="0"/>
              <a:t>“R” denotes randomized selection of an experimental unit from a population of interest and randomized assignment to a value of the variable X.  Randomization assures that there are </a:t>
            </a:r>
            <a:r>
              <a:rPr lang="en-US" b="1" dirty="0"/>
              <a:t>no variables that affect both X and Y</a:t>
            </a:r>
            <a:r>
              <a:rPr lang="en-US" dirty="0"/>
              <a:t>.</a:t>
            </a:r>
          </a:p>
          <a:p>
            <a:endParaRPr lang="en-US" dirty="0"/>
          </a:p>
          <a:p>
            <a:r>
              <a:rPr lang="en-US" dirty="0"/>
              <a:t>The model provides estimates of the </a:t>
            </a:r>
            <a:r>
              <a:rPr lang="en-US" b="1" dirty="0"/>
              <a:t>Average Causal Effect </a:t>
            </a:r>
            <a:r>
              <a:rPr lang="en-US" dirty="0"/>
              <a:t>(ACE, or, simply, Causal Effect, CE) of input X on output Y </a:t>
            </a:r>
            <a:r>
              <a:rPr lang="en-US" b="1" dirty="0"/>
              <a:t>for each design group (combination of design variables</a:t>
            </a:r>
            <a:r>
              <a:rPr lang="en-US" dirty="0"/>
              <a:t> (X, which is a vector of variables)).</a:t>
            </a:r>
          </a:p>
          <a:p>
            <a:endParaRPr lang="en-US" dirty="0"/>
          </a:p>
          <a:p>
            <a:r>
              <a:rPr lang="en-US" dirty="0"/>
              <a:t>The </a:t>
            </a:r>
            <a:r>
              <a:rPr lang="en-US" b="1" dirty="0"/>
              <a:t>ACE for a population (or probability distribution) of interest </a:t>
            </a:r>
            <a:r>
              <a:rPr lang="en-US" dirty="0"/>
              <a:t>is the weighted average of the design-group ACEs, where the weights are the proportions of the population represented by each group.</a:t>
            </a:r>
          </a:p>
        </p:txBody>
      </p:sp>
      <p:sp>
        <p:nvSpPr>
          <p:cNvPr id="3" name="Slide Number Placeholder 2">
            <a:extLst>
              <a:ext uri="{FF2B5EF4-FFF2-40B4-BE49-F238E27FC236}">
                <a16:creationId xmlns:a16="http://schemas.microsoft.com/office/drawing/2014/main" id="{CA9D3D25-571D-89EF-5BC6-036F948280E0}"/>
              </a:ext>
            </a:extLst>
          </p:cNvPr>
          <p:cNvSpPr>
            <a:spLocks noGrp="1"/>
          </p:cNvSpPr>
          <p:nvPr>
            <p:ph type="sldNum" sz="quarter" idx="12"/>
          </p:nvPr>
        </p:nvSpPr>
        <p:spPr/>
        <p:txBody>
          <a:bodyPr/>
          <a:lstStyle/>
          <a:p>
            <a:fld id="{48FCA5FB-44FE-45AA-8999-5568BEC1EB5A}" type="slidenum">
              <a:rPr lang="en-US" smtClean="0"/>
              <a:t>13</a:t>
            </a:fld>
            <a:endParaRPr lang="en-US"/>
          </a:p>
        </p:txBody>
      </p:sp>
    </p:spTree>
    <p:extLst>
      <p:ext uri="{BB962C8B-B14F-4D97-AF65-F5344CB8AC3E}">
        <p14:creationId xmlns:p14="http://schemas.microsoft.com/office/powerpoint/2010/main" val="4045929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E58B0C-AA12-E19E-FDAD-6FB0A014560A}"/>
              </a:ext>
            </a:extLst>
          </p:cNvPr>
          <p:cNvSpPr txBox="1"/>
          <p:nvPr/>
        </p:nvSpPr>
        <p:spPr>
          <a:xfrm>
            <a:off x="850557" y="553153"/>
            <a:ext cx="10490886" cy="6186309"/>
          </a:xfrm>
          <a:prstGeom prst="rect">
            <a:avLst/>
          </a:prstGeom>
          <a:noFill/>
        </p:spPr>
        <p:txBody>
          <a:bodyPr wrap="square" rtlCol="0">
            <a:spAutoFit/>
          </a:bodyPr>
          <a:lstStyle/>
          <a:p>
            <a:r>
              <a:rPr lang="en-US" b="1" dirty="0"/>
              <a:t>8c. Alternative Methodologies for Causal Inference in OT&amp;E (Cont’d.) – Neyman-Rubin Causal Model</a:t>
            </a:r>
          </a:p>
          <a:p>
            <a:endParaRPr lang="en-US" dirty="0"/>
          </a:p>
          <a:p>
            <a:r>
              <a:rPr lang="en-US" dirty="0"/>
              <a:t>The </a:t>
            </a:r>
            <a:r>
              <a:rPr lang="en-US" b="1" dirty="0"/>
              <a:t>Neyman-Rubin Causal Model </a:t>
            </a:r>
            <a:r>
              <a:rPr lang="en-US" dirty="0"/>
              <a:t>(NRCM, Counterfactuals Model, Potential-Outcomes Model) is the traditional statistical approach to analysis of observational data, and the most widely used model for analysis of observational data.</a:t>
            </a:r>
          </a:p>
          <a:p>
            <a:endParaRPr lang="en-US" dirty="0"/>
          </a:p>
          <a:p>
            <a:r>
              <a:rPr lang="en-US" dirty="0"/>
              <a:t>Suppose that we have a sample of inputs and outputs, S = (</a:t>
            </a:r>
            <a:r>
              <a:rPr lang="en-US" dirty="0" err="1"/>
              <a:t>Y</a:t>
            </a:r>
            <a:r>
              <a:rPr lang="en-US" baseline="-25000" dirty="0" err="1"/>
              <a:t>o</a:t>
            </a:r>
            <a:r>
              <a:rPr lang="en-US" dirty="0" err="1"/>
              <a:t>,X</a:t>
            </a:r>
            <a:r>
              <a:rPr lang="en-US" baseline="-25000" dirty="0" err="1"/>
              <a:t>o</a:t>
            </a:r>
            <a:r>
              <a:rPr lang="en-US" dirty="0"/>
              <a:t>) and covariates, A, B, …, Z.</a:t>
            </a:r>
          </a:p>
          <a:p>
            <a:endParaRPr lang="en-US" dirty="0"/>
          </a:p>
          <a:p>
            <a:r>
              <a:rPr lang="en-US" dirty="0"/>
              <a:t>If we can find a set of covariates Z such that (Y,X) Ʇ X</a:t>
            </a:r>
            <a:r>
              <a:rPr lang="en-US" baseline="-25000" dirty="0"/>
              <a:t>o</a:t>
            </a:r>
            <a:r>
              <a:rPr lang="en-US" dirty="0"/>
              <a:t> | Z where 0 &lt; </a:t>
            </a:r>
            <a:r>
              <a:rPr lang="en-US" dirty="0" err="1"/>
              <a:t>Pr</a:t>
            </a:r>
            <a:r>
              <a:rPr lang="en-US" dirty="0"/>
              <a:t>(X</a:t>
            </a:r>
            <a:r>
              <a:rPr lang="en-US" baseline="-25000" dirty="0"/>
              <a:t>o</a:t>
            </a:r>
            <a:r>
              <a:rPr lang="en-US" dirty="0"/>
              <a:t>) &lt; 1 for all Z (i.e., “</a:t>
            </a:r>
            <a:r>
              <a:rPr lang="en-US" b="1" dirty="0"/>
              <a:t>strong ignorability</a:t>
            </a:r>
            <a:r>
              <a:rPr lang="en-US" dirty="0"/>
              <a:t>” of X</a:t>
            </a:r>
            <a:r>
              <a:rPr lang="en-US" baseline="-25000" dirty="0"/>
              <a:t>o</a:t>
            </a:r>
            <a:r>
              <a:rPr lang="en-US" dirty="0"/>
              <a:t> given Z), then</a:t>
            </a:r>
          </a:p>
          <a:p>
            <a:endParaRPr lang="en-US" dirty="0"/>
          </a:p>
          <a:p>
            <a:pPr lvl="1"/>
            <a:r>
              <a:rPr lang="en-US" dirty="0"/>
              <a:t>Average Causal Effect of X on Y = </a:t>
            </a:r>
            <a:r>
              <a:rPr lang="en-US" dirty="0" err="1"/>
              <a:t>Pr</a:t>
            </a:r>
            <a:r>
              <a:rPr lang="en-US" dirty="0"/>
              <a:t>(Y|X) = the weighted average over Z of the Z-conditioned Observed Effect of X on Y, = </a:t>
            </a:r>
            <a:r>
              <a:rPr lang="el-GR" dirty="0"/>
              <a:t>Σ</a:t>
            </a:r>
            <a:r>
              <a:rPr lang="en-US" baseline="-25000" dirty="0"/>
              <a:t>Z</a:t>
            </a:r>
            <a:r>
              <a:rPr lang="en-US" dirty="0"/>
              <a:t> </a:t>
            </a:r>
            <a:r>
              <a:rPr lang="en-US" dirty="0" err="1"/>
              <a:t>Pr</a:t>
            </a:r>
            <a:r>
              <a:rPr lang="en-US" baseline="-25000" dirty="0" err="1"/>
              <a:t>S</a:t>
            </a:r>
            <a:r>
              <a:rPr lang="en-US" dirty="0"/>
              <a:t>(Y|X,Z)P(Z).</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F18C82C9-69E6-F4D7-95EF-8B2845BB6B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043" y="4297613"/>
            <a:ext cx="5586386" cy="2241299"/>
          </a:xfrm>
          <a:prstGeom prst="rect">
            <a:avLst/>
          </a:prstGeom>
        </p:spPr>
      </p:pic>
      <p:sp>
        <p:nvSpPr>
          <p:cNvPr id="3" name="Slide Number Placeholder 2">
            <a:extLst>
              <a:ext uri="{FF2B5EF4-FFF2-40B4-BE49-F238E27FC236}">
                <a16:creationId xmlns:a16="http://schemas.microsoft.com/office/drawing/2014/main" id="{20DB04BD-7AAD-80BC-4CDA-A6637F0305BE}"/>
              </a:ext>
            </a:extLst>
          </p:cNvPr>
          <p:cNvSpPr>
            <a:spLocks noGrp="1"/>
          </p:cNvSpPr>
          <p:nvPr>
            <p:ph type="sldNum" sz="quarter" idx="12"/>
          </p:nvPr>
        </p:nvSpPr>
        <p:spPr/>
        <p:txBody>
          <a:bodyPr/>
          <a:lstStyle/>
          <a:p>
            <a:fld id="{48FCA5FB-44FE-45AA-8999-5568BEC1EB5A}" type="slidenum">
              <a:rPr lang="en-US" smtClean="0"/>
              <a:t>14</a:t>
            </a:fld>
            <a:endParaRPr lang="en-US"/>
          </a:p>
        </p:txBody>
      </p:sp>
    </p:spTree>
    <p:extLst>
      <p:ext uri="{BB962C8B-B14F-4D97-AF65-F5344CB8AC3E}">
        <p14:creationId xmlns:p14="http://schemas.microsoft.com/office/powerpoint/2010/main" val="3467964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F81B22-62F5-3F76-7A58-1D5745E29218}"/>
              </a:ext>
            </a:extLst>
          </p:cNvPr>
          <p:cNvSpPr txBox="1"/>
          <p:nvPr/>
        </p:nvSpPr>
        <p:spPr>
          <a:xfrm>
            <a:off x="679620" y="481914"/>
            <a:ext cx="11071655" cy="6186309"/>
          </a:xfrm>
          <a:prstGeom prst="rect">
            <a:avLst/>
          </a:prstGeom>
          <a:noFill/>
        </p:spPr>
        <p:txBody>
          <a:bodyPr wrap="square">
            <a:spAutoFit/>
          </a:bodyPr>
          <a:lstStyle/>
          <a:p>
            <a:r>
              <a:rPr lang="en-US" b="1" dirty="0"/>
              <a:t>8d. Alternative Methodologies for Causal Inference in OT&amp;E (Cont’d.) – Neyman-Rubin Causal Model (NRCM)</a:t>
            </a:r>
          </a:p>
          <a:p>
            <a:endParaRPr lang="en-US" dirty="0"/>
          </a:p>
          <a:p>
            <a:r>
              <a:rPr lang="en-US" dirty="0"/>
              <a:t>Note: The terminology </a:t>
            </a:r>
            <a:r>
              <a:rPr lang="en-US" b="1" dirty="0"/>
              <a:t>“counterfactual” </a:t>
            </a:r>
            <a:r>
              <a:rPr lang="en-US" dirty="0"/>
              <a:t>derives from the case in which X is a binary variable (e.g., treated (X=1) and untreated (X=0)), and each sample unit can be observed for only one of its two values.  The observed outcome is called the “actual” (or “factual”) and the unobserved outcome is called the “counterfactual.”  The term </a:t>
            </a:r>
            <a:r>
              <a:rPr lang="en-US" b="1" dirty="0"/>
              <a:t>“potential outcomes” </a:t>
            </a:r>
            <a:r>
              <a:rPr lang="en-US" dirty="0"/>
              <a:t>recognizes the fact that, until the unit is observed, either outcome is possible.</a:t>
            </a:r>
          </a:p>
          <a:p>
            <a:endParaRPr lang="en-US" dirty="0"/>
          </a:p>
          <a:p>
            <a:r>
              <a:rPr lang="en-US" b="1" dirty="0"/>
              <a:t>Issues:</a:t>
            </a:r>
          </a:p>
          <a:p>
            <a:endParaRPr lang="en-US" dirty="0"/>
          </a:p>
          <a:p>
            <a:pPr marL="800100" lvl="1" indent="-342900">
              <a:buAutoNum type="arabicPeriod"/>
            </a:pPr>
            <a:r>
              <a:rPr lang="en-US" dirty="0"/>
              <a:t>Without specifying a complete causal model (depicting causal relationships among all model variables), how can Z reasonably be identified?</a:t>
            </a:r>
          </a:p>
          <a:p>
            <a:pPr marL="800100" lvl="1" indent="-342900">
              <a:buAutoNum type="arabicPeriod"/>
            </a:pPr>
            <a:endParaRPr lang="en-US" dirty="0"/>
          </a:p>
          <a:p>
            <a:pPr marL="800100" lvl="1" indent="-342900">
              <a:buAutoNum type="arabicPeriod"/>
            </a:pPr>
            <a:r>
              <a:rPr lang="en-US" dirty="0"/>
              <a:t>A separate “model” (a strong ignorability assumption) is required for each causal-effect estimate of interest.</a:t>
            </a:r>
          </a:p>
          <a:p>
            <a:pPr marL="800100" lvl="1" indent="-342900">
              <a:buAutoNum type="arabicPeriod"/>
            </a:pPr>
            <a:endParaRPr lang="en-US" dirty="0"/>
          </a:p>
          <a:p>
            <a:pPr marL="800100" lvl="1" indent="-342900">
              <a:buAutoNum type="arabicPeriod"/>
            </a:pPr>
            <a:r>
              <a:rPr lang="en-US" dirty="0"/>
              <a:t>What are candidates for Z?  Are there alternative choices for Z?  If so, how to choose among them?  The NRCM methodology provides no guidance about what are good choices or bad choices for Z!</a:t>
            </a:r>
          </a:p>
          <a:p>
            <a:pPr marL="800100" lvl="1" indent="-342900">
              <a:buAutoNum type="arabicPeriod"/>
            </a:pPr>
            <a:endParaRPr lang="en-US" dirty="0"/>
          </a:p>
          <a:p>
            <a:pPr marL="800100" lvl="1" indent="-342900">
              <a:buFontTx/>
              <a:buAutoNum type="arabicPeriod"/>
            </a:pPr>
            <a:r>
              <a:rPr lang="en-US" dirty="0"/>
              <a:t>It is impossible to observe the joint pair (Y,X), and hence impossible to justify any assertion about the joint distribution of (X,Y), so how is it reasonable to make assumptions about it (outside of research or teaching)?</a:t>
            </a:r>
          </a:p>
          <a:p>
            <a:pPr marL="800100" lvl="1" indent="-342900">
              <a:buFontTx/>
              <a:buAutoNum type="arabicPeriod"/>
            </a:pPr>
            <a:endParaRPr lang="en-US" dirty="0"/>
          </a:p>
          <a:p>
            <a:pPr marL="800100" lvl="1" indent="-342900">
              <a:buAutoNum type="arabicPeriod"/>
            </a:pPr>
            <a:r>
              <a:rPr lang="en-US" dirty="0"/>
              <a:t>The condition that the joint probability distribution function (PDF) of (Y,X) be independent of X</a:t>
            </a:r>
            <a:r>
              <a:rPr lang="en-US" baseline="-25000" dirty="0"/>
              <a:t>o</a:t>
            </a:r>
            <a:r>
              <a:rPr lang="en-US" dirty="0"/>
              <a:t> given Z is stronger than is needed.  We are interested in Y|X, not in (Y,X).  So why make assumptions about (Y,X)?</a:t>
            </a:r>
          </a:p>
        </p:txBody>
      </p:sp>
    </p:spTree>
    <p:extLst>
      <p:ext uri="{BB962C8B-B14F-4D97-AF65-F5344CB8AC3E}">
        <p14:creationId xmlns:p14="http://schemas.microsoft.com/office/powerpoint/2010/main" val="1484167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50047D-43D3-2F75-02F5-F4015A4A3EFB}"/>
              </a:ext>
            </a:extLst>
          </p:cNvPr>
          <p:cNvSpPr txBox="1"/>
          <p:nvPr/>
        </p:nvSpPr>
        <p:spPr>
          <a:xfrm>
            <a:off x="702276" y="394692"/>
            <a:ext cx="10490886" cy="6463308"/>
          </a:xfrm>
          <a:prstGeom prst="rect">
            <a:avLst/>
          </a:prstGeom>
          <a:noFill/>
        </p:spPr>
        <p:txBody>
          <a:bodyPr wrap="square" rtlCol="0">
            <a:spAutoFit/>
          </a:bodyPr>
          <a:lstStyle/>
          <a:p>
            <a:r>
              <a:rPr lang="en-US" b="1" dirty="0"/>
              <a:t>8e. Alternative Methodologies for Causal Inference in OT&amp;E (Cont’d.) – Pearl Structured Causal Model</a:t>
            </a:r>
          </a:p>
          <a:p>
            <a:endParaRPr lang="en-US" dirty="0"/>
          </a:p>
          <a:p>
            <a:r>
              <a:rPr lang="en-US" dirty="0"/>
              <a:t>A </a:t>
            </a:r>
            <a:r>
              <a:rPr lang="en-US" b="1" dirty="0"/>
              <a:t>complete causal model </a:t>
            </a:r>
            <a:r>
              <a:rPr lang="en-US" dirty="0"/>
              <a:t>of the system under test is constructed, and displayed as a </a:t>
            </a:r>
            <a:r>
              <a:rPr lang="en-US" b="1" dirty="0"/>
              <a:t>directed acyclic graph (DAG, causal model diagram)</a:t>
            </a:r>
            <a:r>
              <a:rPr lang="en-US" dirty="0"/>
              <a:t>.  (It is the specification of a </a:t>
            </a:r>
            <a:r>
              <a:rPr lang="en-US" b="1" dirty="0"/>
              <a:t>complete causal model </a:t>
            </a:r>
            <a:r>
              <a:rPr lang="en-US" dirty="0"/>
              <a:t>that distinguishes the Pearl approach from the NRCM approach, and qualifies it as an “AI-based” approach.)</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The causal model (a </a:t>
            </a:r>
            <a:r>
              <a:rPr lang="en-US" b="1" dirty="0"/>
              <a:t>Markovian Bayesian Network</a:t>
            </a:r>
            <a:r>
              <a:rPr lang="en-US" dirty="0"/>
              <a:t>) is defined in terms of probabilistic relationships among the variables depicted in the graph.  (The probability formulas are not presented here – see Pearl’s </a:t>
            </a:r>
            <a:r>
              <a:rPr lang="en-US" b="1" dirty="0"/>
              <a:t>Causality</a:t>
            </a:r>
            <a:r>
              <a:rPr lang="en-US" dirty="0"/>
              <a:t> for definitions (similar in some respects to specification of economic Structural Equation Models (SEMs)).)</a:t>
            </a:r>
          </a:p>
          <a:p>
            <a:endParaRPr lang="en-US" dirty="0"/>
          </a:p>
          <a:p>
            <a:r>
              <a:rPr lang="en-US" b="1" dirty="0"/>
              <a:t>The causal effect of a variable X on a variable Y is defined as the conditional distribution of Y given X, averaged over a population (or probability distribution) of interest.</a:t>
            </a:r>
          </a:p>
          <a:p>
            <a:endParaRPr lang="en-US" dirty="0"/>
          </a:p>
          <a:p>
            <a:r>
              <a:rPr lang="en-US" dirty="0"/>
              <a:t>Estimability of causal effects and the general form of estimates of causal effects are determined from connectedness properties of the graph (“</a:t>
            </a:r>
            <a:r>
              <a:rPr lang="en-US" b="1" dirty="0"/>
              <a:t>Back-Door Criterion</a:t>
            </a:r>
            <a:r>
              <a:rPr lang="en-US" dirty="0"/>
              <a:t>,” “</a:t>
            </a:r>
            <a:r>
              <a:rPr lang="en-US" b="1" dirty="0"/>
              <a:t>Front-Door Criterion</a:t>
            </a:r>
            <a:r>
              <a:rPr lang="en-US" dirty="0"/>
              <a:t>”).</a:t>
            </a:r>
          </a:p>
        </p:txBody>
      </p:sp>
      <p:pic>
        <p:nvPicPr>
          <p:cNvPr id="4" name="Picture 3">
            <a:extLst>
              <a:ext uri="{FF2B5EF4-FFF2-40B4-BE49-F238E27FC236}">
                <a16:creationId xmlns:a16="http://schemas.microsoft.com/office/drawing/2014/main" id="{C7DF44E3-F9E0-B58E-B42C-21E4D5BA49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3783" y="2115910"/>
            <a:ext cx="4929801" cy="2196599"/>
          </a:xfrm>
          <a:prstGeom prst="rect">
            <a:avLst/>
          </a:prstGeom>
        </p:spPr>
      </p:pic>
      <p:sp>
        <p:nvSpPr>
          <p:cNvPr id="3" name="Slide Number Placeholder 2">
            <a:extLst>
              <a:ext uri="{FF2B5EF4-FFF2-40B4-BE49-F238E27FC236}">
                <a16:creationId xmlns:a16="http://schemas.microsoft.com/office/drawing/2014/main" id="{63359E30-89CB-E716-214E-587A964DD095}"/>
              </a:ext>
            </a:extLst>
          </p:cNvPr>
          <p:cNvSpPr>
            <a:spLocks noGrp="1"/>
          </p:cNvSpPr>
          <p:nvPr>
            <p:ph type="sldNum" sz="quarter" idx="12"/>
          </p:nvPr>
        </p:nvSpPr>
        <p:spPr/>
        <p:txBody>
          <a:bodyPr/>
          <a:lstStyle/>
          <a:p>
            <a:fld id="{48FCA5FB-44FE-45AA-8999-5568BEC1EB5A}" type="slidenum">
              <a:rPr lang="en-US" smtClean="0"/>
              <a:t>16</a:t>
            </a:fld>
            <a:endParaRPr lang="en-US"/>
          </a:p>
        </p:txBody>
      </p:sp>
    </p:spTree>
    <p:extLst>
      <p:ext uri="{BB962C8B-B14F-4D97-AF65-F5344CB8AC3E}">
        <p14:creationId xmlns:p14="http://schemas.microsoft.com/office/powerpoint/2010/main" val="1750322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B9B5308-832B-BA27-6A56-BC72135E67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7221" y="903229"/>
            <a:ext cx="5838444" cy="1981041"/>
          </a:xfrm>
          <a:prstGeom prst="rect">
            <a:avLst/>
          </a:prstGeom>
        </p:spPr>
      </p:pic>
      <p:sp>
        <p:nvSpPr>
          <p:cNvPr id="5" name="TextBox 4">
            <a:extLst>
              <a:ext uri="{FF2B5EF4-FFF2-40B4-BE49-F238E27FC236}">
                <a16:creationId xmlns:a16="http://schemas.microsoft.com/office/drawing/2014/main" id="{C3C61A4F-435D-35EB-059E-209CC565D2BB}"/>
              </a:ext>
            </a:extLst>
          </p:cNvPr>
          <p:cNvSpPr txBox="1"/>
          <p:nvPr/>
        </p:nvSpPr>
        <p:spPr>
          <a:xfrm>
            <a:off x="518984" y="395415"/>
            <a:ext cx="10050162" cy="369332"/>
          </a:xfrm>
          <a:prstGeom prst="rect">
            <a:avLst/>
          </a:prstGeom>
          <a:noFill/>
        </p:spPr>
        <p:txBody>
          <a:bodyPr wrap="square" rtlCol="0">
            <a:spAutoFit/>
          </a:bodyPr>
          <a:lstStyle/>
          <a:p>
            <a:r>
              <a:rPr lang="en-US" b="1" dirty="0"/>
              <a:t>9. The Back-Door Criterion for Assessing Estimability of Causal Effects for the Pearl Model</a:t>
            </a:r>
          </a:p>
        </p:txBody>
      </p:sp>
      <p:sp>
        <p:nvSpPr>
          <p:cNvPr id="7" name="TextBox 6">
            <a:extLst>
              <a:ext uri="{FF2B5EF4-FFF2-40B4-BE49-F238E27FC236}">
                <a16:creationId xmlns:a16="http://schemas.microsoft.com/office/drawing/2014/main" id="{6120D31F-A891-14DC-D448-91BED187660A}"/>
              </a:ext>
            </a:extLst>
          </p:cNvPr>
          <p:cNvSpPr txBox="1"/>
          <p:nvPr/>
        </p:nvSpPr>
        <p:spPr>
          <a:xfrm>
            <a:off x="518984" y="3022752"/>
            <a:ext cx="11108724" cy="3693319"/>
          </a:xfrm>
          <a:prstGeom prst="rect">
            <a:avLst/>
          </a:prstGeom>
          <a:noFill/>
        </p:spPr>
        <p:txBody>
          <a:bodyPr wrap="square" rtlCol="0">
            <a:spAutoFit/>
          </a:bodyPr>
          <a:lstStyle/>
          <a:p>
            <a:r>
              <a:rPr lang="en-US" b="1" i="1" dirty="0"/>
              <a:t>Directional separation (d-separation) </a:t>
            </a:r>
            <a:r>
              <a:rPr lang="en-US" dirty="0"/>
              <a:t>(Pearl): A path p is said to be </a:t>
            </a:r>
            <a:r>
              <a:rPr lang="en-US" i="1" dirty="0"/>
              <a:t>d-separated</a:t>
            </a:r>
            <a:r>
              <a:rPr lang="en-US" dirty="0"/>
              <a:t> (or </a:t>
            </a:r>
            <a:r>
              <a:rPr lang="en-US" i="1" dirty="0"/>
              <a:t>blocked</a:t>
            </a:r>
            <a:r>
              <a:rPr lang="en-US" dirty="0"/>
              <a:t>) by a set of nodes Z if and only if</a:t>
            </a:r>
          </a:p>
          <a:p>
            <a:pPr marL="342900" indent="-342900">
              <a:buAutoNum type="arabicPeriod"/>
            </a:pPr>
            <a:r>
              <a:rPr lang="en-US" dirty="0"/>
              <a:t>p contains a </a:t>
            </a:r>
            <a:r>
              <a:rPr lang="en-US" b="1" dirty="0"/>
              <a:t>chain</a:t>
            </a:r>
            <a:r>
              <a:rPr lang="en-US" dirty="0"/>
              <a:t> </a:t>
            </a:r>
            <a:r>
              <a:rPr lang="en-US" dirty="0" err="1"/>
              <a:t>i→m→j</a:t>
            </a:r>
            <a:r>
              <a:rPr lang="en-US" dirty="0"/>
              <a:t> or a </a:t>
            </a:r>
            <a:r>
              <a:rPr lang="en-US" b="1" dirty="0"/>
              <a:t>fork</a:t>
            </a:r>
            <a:r>
              <a:rPr lang="en-US" dirty="0"/>
              <a:t> </a:t>
            </a:r>
            <a:r>
              <a:rPr lang="en-US" dirty="0" err="1"/>
              <a:t>i</a:t>
            </a:r>
            <a:r>
              <a:rPr lang="en-US" dirty="0"/>
              <a:t> ←m→ j such that the middle node m is in Z, or</a:t>
            </a:r>
          </a:p>
          <a:p>
            <a:pPr marL="342900" indent="-342900">
              <a:buAutoNum type="arabicPeriod"/>
            </a:pPr>
            <a:r>
              <a:rPr lang="en-US" dirty="0"/>
              <a:t>p contains an </a:t>
            </a:r>
            <a:r>
              <a:rPr lang="en-US" b="1" dirty="0"/>
              <a:t>inverted fork</a:t>
            </a:r>
            <a:r>
              <a:rPr lang="en-US" dirty="0"/>
              <a:t> (or </a:t>
            </a:r>
            <a:r>
              <a:rPr lang="en-US" i="1" dirty="0"/>
              <a:t>collider</a:t>
            </a:r>
            <a:r>
              <a:rPr lang="en-US" dirty="0"/>
              <a:t>) </a:t>
            </a:r>
            <a:r>
              <a:rPr lang="en-US" dirty="0" err="1"/>
              <a:t>i→m←j</a:t>
            </a:r>
            <a:r>
              <a:rPr lang="en-US" dirty="0"/>
              <a:t> such that the middle node m is not in Z and such that no descendent of m is in Z.</a:t>
            </a:r>
          </a:p>
          <a:p>
            <a:r>
              <a:rPr lang="en-US" dirty="0"/>
              <a:t>A set Z is said to </a:t>
            </a:r>
            <a:r>
              <a:rPr lang="en-US" b="1" i="1" dirty="0"/>
              <a:t>d-separate</a:t>
            </a:r>
            <a:r>
              <a:rPr lang="en-US" dirty="0"/>
              <a:t> X from Y if and only if Z blocks every path from a node in X to a node in Y.</a:t>
            </a:r>
          </a:p>
          <a:p>
            <a:endParaRPr lang="en-US" dirty="0"/>
          </a:p>
          <a:p>
            <a:r>
              <a:rPr lang="en-US" b="1" i="1" dirty="0"/>
              <a:t>Back-Door Criterion </a:t>
            </a:r>
            <a:r>
              <a:rPr lang="en-US" dirty="0"/>
              <a:t>(Pearl): A set of variables Z satisfies the </a:t>
            </a:r>
            <a:r>
              <a:rPr lang="en-US" i="1" dirty="0"/>
              <a:t>Back-Door Criterion</a:t>
            </a:r>
            <a:r>
              <a:rPr lang="en-US" dirty="0"/>
              <a:t> relative to an ordered pair of variables (X,Y) in a DAG G if:</a:t>
            </a:r>
          </a:p>
          <a:p>
            <a:pPr marL="342900" indent="-342900">
              <a:buAutoNum type="arabicPeriod"/>
            </a:pPr>
            <a:r>
              <a:rPr lang="en-US" dirty="0"/>
              <a:t>no node in Z is a descendent of X; and</a:t>
            </a:r>
          </a:p>
          <a:p>
            <a:pPr marL="342900" indent="-342900">
              <a:buAutoNum type="arabicPeriod"/>
            </a:pPr>
            <a:r>
              <a:rPr lang="en-US" dirty="0"/>
              <a:t>Z blocks every path between X and Y that contains an arrow into Y.</a:t>
            </a:r>
          </a:p>
          <a:p>
            <a:pPr marL="342900" indent="-342900">
              <a:buAutoNum type="arabicPeriod"/>
            </a:pPr>
            <a:endParaRPr lang="en-US" dirty="0"/>
          </a:p>
          <a:p>
            <a:r>
              <a:rPr lang="en-US" dirty="0"/>
              <a:t>In the graph shown, the set of nodes {B,D} satisfies the Back-Door Criterion relative to the pair {X,Y}.</a:t>
            </a:r>
          </a:p>
        </p:txBody>
      </p:sp>
      <p:sp>
        <p:nvSpPr>
          <p:cNvPr id="2" name="Slide Number Placeholder 1">
            <a:extLst>
              <a:ext uri="{FF2B5EF4-FFF2-40B4-BE49-F238E27FC236}">
                <a16:creationId xmlns:a16="http://schemas.microsoft.com/office/drawing/2014/main" id="{285F030C-DD97-3D80-2659-B589C7EC4B9C}"/>
              </a:ext>
            </a:extLst>
          </p:cNvPr>
          <p:cNvSpPr>
            <a:spLocks noGrp="1"/>
          </p:cNvSpPr>
          <p:nvPr>
            <p:ph type="sldNum" sz="quarter" idx="12"/>
          </p:nvPr>
        </p:nvSpPr>
        <p:spPr/>
        <p:txBody>
          <a:bodyPr/>
          <a:lstStyle/>
          <a:p>
            <a:fld id="{48FCA5FB-44FE-45AA-8999-5568BEC1EB5A}" type="slidenum">
              <a:rPr lang="en-US" smtClean="0"/>
              <a:t>17</a:t>
            </a:fld>
            <a:endParaRPr lang="en-US"/>
          </a:p>
        </p:txBody>
      </p:sp>
    </p:spTree>
    <p:extLst>
      <p:ext uri="{BB962C8B-B14F-4D97-AF65-F5344CB8AC3E}">
        <p14:creationId xmlns:p14="http://schemas.microsoft.com/office/powerpoint/2010/main" val="2424518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D9DFAEC9-8DCB-BF9D-0838-0E8C9D155EE8}"/>
                  </a:ext>
                </a:extLst>
              </p:cNvPr>
              <p:cNvSpPr txBox="1"/>
              <p:nvPr/>
            </p:nvSpPr>
            <p:spPr>
              <a:xfrm>
                <a:off x="811426" y="415995"/>
                <a:ext cx="10396152" cy="6026009"/>
              </a:xfrm>
              <a:prstGeom prst="rect">
                <a:avLst/>
              </a:prstGeom>
              <a:noFill/>
            </p:spPr>
            <p:txBody>
              <a:bodyPr wrap="square" rtlCol="0">
                <a:spAutoFit/>
              </a:bodyPr>
              <a:lstStyle/>
              <a:p>
                <a:r>
                  <a:rPr lang="en-US" b="1" dirty="0"/>
                  <a:t>9b. The Back-Door Criterion: Back-Door Adjustment</a:t>
                </a:r>
                <a:endParaRPr lang="en-US" dirty="0"/>
              </a:p>
              <a:p>
                <a:endParaRPr lang="en-US" dirty="0"/>
              </a:p>
              <a:p>
                <a:r>
                  <a:rPr lang="en-US" dirty="0"/>
                  <a:t>The following procedure provides a basis for determining, from the Back-Door Criterion, </a:t>
                </a:r>
                <a:r>
                  <a:rPr lang="en-US" b="1" dirty="0"/>
                  <a:t>whether a causal effect is estimable</a:t>
                </a:r>
                <a:r>
                  <a:rPr lang="en-US" dirty="0"/>
                  <a:t>, and </a:t>
                </a:r>
                <a:r>
                  <a:rPr lang="en-US" b="1" dirty="0"/>
                  <a:t>provides a formula for estimating the causal effect </a:t>
                </a:r>
                <a:r>
                  <a:rPr lang="en-US" dirty="0"/>
                  <a:t>of X on Y:</a:t>
                </a:r>
              </a:p>
              <a:p>
                <a:endParaRPr lang="en-US" dirty="0"/>
              </a:p>
              <a:p>
                <a:r>
                  <a:rPr lang="en-US" b="1" i="1" dirty="0"/>
                  <a:t>Back-Door Adjustment </a:t>
                </a:r>
                <a:r>
                  <a:rPr lang="en-US" dirty="0"/>
                  <a:t>(Pearl): If a set of variables Z satisfies the Back-Door Criterion relative to (X,Y), then the causal effect on X on Y is identifiable (estimable) and is given by the formula</a:t>
                </a:r>
              </a:p>
              <a:p>
                <a:endParaRPr lang="en-US"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e>
                        <m:e>
                          <m:r>
                            <a:rPr lang="en-US" b="0" i="1" smtClean="0">
                              <a:latin typeface="Cambria Math" panose="02040503050406030204" pitchFamily="18" charset="0"/>
                            </a:rPr>
                            <m:t>𝑑𝑜</m:t>
                          </m:r>
                          <m:r>
                            <a:rPr lang="en-US" b="0" i="1" smtClean="0">
                              <a:latin typeface="Cambria Math" panose="02040503050406030204" pitchFamily="18" charset="0"/>
                            </a:rPr>
                            <m:t> </m:t>
                          </m:r>
                          <m:r>
                            <a:rPr lang="en-US" b="0" i="1" smtClean="0">
                              <a:latin typeface="Cambria Math" panose="02040503050406030204" pitchFamily="18" charset="0"/>
                            </a:rPr>
                            <m:t>𝑥</m:t>
                          </m:r>
                        </m:e>
                      </m:d>
                      <m:r>
                        <a:rPr lang="en-US" b="0" i="1" smtClean="0">
                          <a:latin typeface="Cambria Math" panose="02040503050406030204" pitchFamily="18" charset="0"/>
                        </a:rPr>
                        <m:t>=</m:t>
                      </m:r>
                      <m:nary>
                        <m:naryPr>
                          <m:chr m:val="∑"/>
                          <m:supHide m:val="on"/>
                          <m:ctrlPr>
                            <a:rPr lang="en-US" i="1" smtClean="0">
                              <a:latin typeface="Cambria Math" panose="02040503050406030204" pitchFamily="18" charset="0"/>
                            </a:rPr>
                          </m:ctrlPr>
                        </m:naryPr>
                        <m:sub>
                          <m:r>
                            <m:rPr>
                              <m:brk m:alnAt="7"/>
                            </m:rPr>
                            <a:rPr lang="en-US" b="0" i="1" smtClean="0">
                              <a:latin typeface="Cambria Math" panose="02040503050406030204" pitchFamily="18" charset="0"/>
                            </a:rPr>
                            <m:t>𝑧</m:t>
                          </m:r>
                        </m:sub>
                        <m:sup/>
                        <m:e>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e>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𝑧</m:t>
                              </m:r>
                            </m:e>
                          </m:d>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𝑧</m:t>
                          </m:r>
                          <m:r>
                            <a:rPr lang="en-US" b="0" i="1" smtClean="0">
                              <a:latin typeface="Cambria Math" panose="02040503050406030204" pitchFamily="18" charset="0"/>
                            </a:rPr>
                            <m:t>)</m:t>
                          </m:r>
                        </m:e>
                      </m:nary>
                      <m:r>
                        <a:rPr lang="en-US" b="0" i="1" smtClean="0">
                          <a:latin typeface="Cambria Math" panose="02040503050406030204" pitchFamily="18" charset="0"/>
                        </a:rPr>
                        <m:t>.</m:t>
                      </m:r>
                    </m:oMath>
                  </m:oMathPara>
                </a14:m>
                <a:endParaRPr lang="en-US" dirty="0"/>
              </a:p>
              <a:p>
                <a:endParaRPr lang="en-US" dirty="0"/>
              </a:p>
              <a:p>
                <a:r>
                  <a:rPr lang="en-US" dirty="0"/>
                  <a:t>If Z contains a single variable, then the expression is the simple weighted average of the distribution P(Y|X,Z) over Z.  If Z contains more than one variable, the expression may be evaluated using a Markov Chain Monte Carlo (MCMC) procedure, such as Gibbs sampling, or by using propensity scores.  In most applications, interest focuses on estimation of means, not of the distribution function.</a:t>
                </a:r>
              </a:p>
              <a:p>
                <a:endParaRPr lang="en-US" dirty="0"/>
              </a:p>
              <a:p>
                <a:r>
                  <a:rPr lang="en-US" dirty="0"/>
                  <a:t>Many evaluation applications involve the case in which treatment is binary (treated / untreated).  The method is general, and applies to the cases of single, multiple or continuous input (treatment) variables.</a:t>
                </a:r>
              </a:p>
              <a:p>
                <a:endParaRPr lang="en-US" dirty="0"/>
              </a:p>
              <a:p>
                <a:r>
                  <a:rPr lang="en-US" dirty="0"/>
                  <a:t>(The Front-Door Criterion addresses cases in which the causal diagram includes a covariate along the path from X to Y.)</a:t>
                </a:r>
              </a:p>
            </p:txBody>
          </p:sp>
        </mc:Choice>
        <mc:Fallback>
          <p:sp>
            <p:nvSpPr>
              <p:cNvPr id="2" name="TextBox 1">
                <a:extLst>
                  <a:ext uri="{FF2B5EF4-FFF2-40B4-BE49-F238E27FC236}">
                    <a16:creationId xmlns:a16="http://schemas.microsoft.com/office/drawing/2014/main" id="{D9DFAEC9-8DCB-BF9D-0838-0E8C9D155EE8}"/>
                  </a:ext>
                </a:extLst>
              </p:cNvPr>
              <p:cNvSpPr txBox="1">
                <a:spLocks noRot="1" noChangeAspect="1" noMove="1" noResize="1" noEditPoints="1" noAdjustHandles="1" noChangeArrowheads="1" noChangeShapeType="1" noTextEdit="1"/>
              </p:cNvSpPr>
              <p:nvPr/>
            </p:nvSpPr>
            <p:spPr>
              <a:xfrm>
                <a:off x="811426" y="415995"/>
                <a:ext cx="10396152" cy="6026009"/>
              </a:xfrm>
              <a:prstGeom prst="rect">
                <a:avLst/>
              </a:prstGeom>
              <a:blipFill>
                <a:blip r:embed="rId2"/>
                <a:stretch>
                  <a:fillRect l="-469" t="-506" r="-821" b="-607"/>
                </a:stretch>
              </a:blipFill>
            </p:spPr>
            <p:txBody>
              <a:bodyPr/>
              <a:lstStyle/>
              <a:p>
                <a:r>
                  <a:rPr lang="en-US">
                    <a:noFill/>
                  </a:rPr>
                  <a:t> </a:t>
                </a:r>
              </a:p>
            </p:txBody>
          </p:sp>
        </mc:Fallback>
      </mc:AlternateContent>
      <p:sp>
        <p:nvSpPr>
          <p:cNvPr id="3" name="Slide Number Placeholder 2">
            <a:extLst>
              <a:ext uri="{FF2B5EF4-FFF2-40B4-BE49-F238E27FC236}">
                <a16:creationId xmlns:a16="http://schemas.microsoft.com/office/drawing/2014/main" id="{DCDF3367-46A0-D1F7-B27E-972993994887}"/>
              </a:ext>
            </a:extLst>
          </p:cNvPr>
          <p:cNvSpPr>
            <a:spLocks noGrp="1"/>
          </p:cNvSpPr>
          <p:nvPr>
            <p:ph type="sldNum" sz="quarter" idx="12"/>
          </p:nvPr>
        </p:nvSpPr>
        <p:spPr/>
        <p:txBody>
          <a:bodyPr/>
          <a:lstStyle/>
          <a:p>
            <a:fld id="{48FCA5FB-44FE-45AA-8999-5568BEC1EB5A}" type="slidenum">
              <a:rPr lang="en-US" smtClean="0"/>
              <a:t>18</a:t>
            </a:fld>
            <a:endParaRPr lang="en-US"/>
          </a:p>
        </p:txBody>
      </p:sp>
    </p:spTree>
    <p:extLst>
      <p:ext uri="{BB962C8B-B14F-4D97-AF65-F5344CB8AC3E}">
        <p14:creationId xmlns:p14="http://schemas.microsoft.com/office/powerpoint/2010/main" val="2893576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9D1D3DF-883D-7BE5-EBE4-36D38C85EBB1}"/>
              </a:ext>
            </a:extLst>
          </p:cNvPr>
          <p:cNvSpPr>
            <a:spLocks noGrp="1"/>
          </p:cNvSpPr>
          <p:nvPr>
            <p:ph type="sldNum" sz="quarter" idx="12"/>
          </p:nvPr>
        </p:nvSpPr>
        <p:spPr/>
        <p:txBody>
          <a:bodyPr/>
          <a:lstStyle/>
          <a:p>
            <a:fld id="{48FCA5FB-44FE-45AA-8999-5568BEC1EB5A}" type="slidenum">
              <a:rPr lang="en-US" smtClean="0"/>
              <a:t>19</a:t>
            </a:fld>
            <a:endParaRPr lang="en-US"/>
          </a:p>
        </p:txBody>
      </p:sp>
      <p:sp>
        <p:nvSpPr>
          <p:cNvPr id="3" name="TextBox 2">
            <a:extLst>
              <a:ext uri="{FF2B5EF4-FFF2-40B4-BE49-F238E27FC236}">
                <a16:creationId xmlns:a16="http://schemas.microsoft.com/office/drawing/2014/main" id="{284F670B-5622-D6F6-3586-B013ECD8D5A8}"/>
              </a:ext>
            </a:extLst>
          </p:cNvPr>
          <p:cNvSpPr txBox="1"/>
          <p:nvPr/>
        </p:nvSpPr>
        <p:spPr>
          <a:xfrm>
            <a:off x="1050324" y="840259"/>
            <a:ext cx="10058400" cy="3693319"/>
          </a:xfrm>
          <a:prstGeom prst="rect">
            <a:avLst/>
          </a:prstGeom>
          <a:noFill/>
        </p:spPr>
        <p:txBody>
          <a:bodyPr wrap="square" rtlCol="0">
            <a:spAutoFit/>
          </a:bodyPr>
          <a:lstStyle/>
          <a:p>
            <a:r>
              <a:rPr lang="en-US" b="1" dirty="0"/>
              <a:t>For a shorter briefing, skip the following sections, 10-14 (retained in presentation for possible use in discussion)</a:t>
            </a:r>
          </a:p>
          <a:p>
            <a:endParaRPr lang="en-US" dirty="0"/>
          </a:p>
          <a:p>
            <a:pPr lvl="1"/>
            <a:r>
              <a:rPr lang="en-US" dirty="0"/>
              <a:t>10. Comparison of the Fundamental Assumptions of the Pearl and NRCM Methodologies</a:t>
            </a:r>
          </a:p>
          <a:p>
            <a:pPr lvl="1"/>
            <a:endParaRPr lang="en-US" dirty="0"/>
          </a:p>
          <a:p>
            <a:pPr lvl="1"/>
            <a:r>
              <a:rPr lang="en-US" dirty="0"/>
              <a:t>11. Pros and Cons of the Neyman-Rubin Causal Model Approach</a:t>
            </a:r>
          </a:p>
          <a:p>
            <a:pPr lvl="1"/>
            <a:endParaRPr lang="en-US" dirty="0"/>
          </a:p>
          <a:p>
            <a:pPr lvl="1"/>
            <a:r>
              <a:rPr lang="en-US" dirty="0"/>
              <a:t>12. Pros and Cons of the Pearl Structured Causal Model Approach</a:t>
            </a:r>
          </a:p>
          <a:p>
            <a:pPr lvl="1"/>
            <a:endParaRPr lang="en-US" dirty="0"/>
          </a:p>
          <a:p>
            <a:pPr lvl="1"/>
            <a:r>
              <a:rPr lang="en-US" dirty="0"/>
              <a:t>13. Summary of the Advantages of the Pearl Approach over the NRCM Approach</a:t>
            </a:r>
          </a:p>
          <a:p>
            <a:pPr lvl="1"/>
            <a:endParaRPr lang="en-US" dirty="0"/>
          </a:p>
          <a:p>
            <a:pPr lvl="1"/>
            <a:r>
              <a:rPr lang="en-US" dirty="0"/>
              <a:t>14. If the Pearl AI-Based Approach to Causal Inference Is So Useful, Then Why Has the Statistical Establishment Not Embraced It?</a:t>
            </a:r>
          </a:p>
        </p:txBody>
      </p:sp>
    </p:spTree>
    <p:extLst>
      <p:ext uri="{BB962C8B-B14F-4D97-AF65-F5344CB8AC3E}">
        <p14:creationId xmlns:p14="http://schemas.microsoft.com/office/powerpoint/2010/main" val="2341776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0E5F78-EDC2-362F-9002-31B260BD0C24}"/>
              </a:ext>
            </a:extLst>
          </p:cNvPr>
          <p:cNvSpPr txBox="1"/>
          <p:nvPr/>
        </p:nvSpPr>
        <p:spPr>
          <a:xfrm>
            <a:off x="887627" y="751344"/>
            <a:ext cx="10416746" cy="5355312"/>
          </a:xfrm>
          <a:prstGeom prst="rect">
            <a:avLst/>
          </a:prstGeom>
          <a:noFill/>
        </p:spPr>
        <p:txBody>
          <a:bodyPr wrap="square" rtlCol="0">
            <a:spAutoFit/>
          </a:bodyPr>
          <a:lstStyle/>
          <a:p>
            <a:r>
              <a:rPr lang="en-US" b="1" dirty="0"/>
              <a:t>Road Map</a:t>
            </a:r>
          </a:p>
          <a:p>
            <a:endParaRPr lang="en-US" dirty="0"/>
          </a:p>
          <a:p>
            <a:pPr marL="342900" indent="-342900">
              <a:buAutoNum type="arabicPeriod"/>
            </a:pPr>
            <a:r>
              <a:rPr lang="en-US" dirty="0"/>
              <a:t>A brief summary of major methodologies in Operational Test and Evaluation (OT&amp;E): Descriptive Analysis and Causal Inference (Designed Experiments, Observational Studies)</a:t>
            </a:r>
          </a:p>
          <a:p>
            <a:pPr marL="342900" indent="-342900">
              <a:buAutoNum type="arabicPeriod"/>
            </a:pPr>
            <a:endParaRPr lang="en-US" dirty="0"/>
          </a:p>
          <a:p>
            <a:pPr marL="342900" indent="-342900">
              <a:buAutoNum type="arabicPeriod"/>
            </a:pPr>
            <a:r>
              <a:rPr lang="en-US" dirty="0"/>
              <a:t>Difficulties with Designed Experiments and traditional Observational Data Analysis in OT&amp;E applications</a:t>
            </a:r>
          </a:p>
          <a:p>
            <a:pPr marL="342900" indent="-342900">
              <a:buAutoNum type="arabicPeriod"/>
            </a:pPr>
            <a:endParaRPr lang="en-US" dirty="0"/>
          </a:p>
          <a:p>
            <a:pPr marL="342900" indent="-342900">
              <a:buAutoNum type="arabicPeriod"/>
            </a:pPr>
            <a:r>
              <a:rPr lang="en-US" dirty="0"/>
              <a:t>Potential roles of Artificial Intelligence (AI) in OT&amp;E: test design, test-data analysis, generalization of field-test results, and automated scenario generation</a:t>
            </a:r>
          </a:p>
          <a:p>
            <a:pPr marL="342900" indent="-342900">
              <a:buAutoNum type="arabicPeriod"/>
            </a:pPr>
            <a:endParaRPr lang="en-US" dirty="0"/>
          </a:p>
          <a:p>
            <a:pPr marL="342900" indent="-342900">
              <a:buAutoNum type="arabicPeriod"/>
            </a:pPr>
            <a:r>
              <a:rPr lang="en-US" dirty="0"/>
              <a:t>Alternatives to Experimental Design (ED) for causal inference in OT&amp;E: Neyman-Rubin Causal Model (NRCM, the traditional statistical approach to analysis of observational data); Pearl Structured Causal Model (AI-based approach)</a:t>
            </a:r>
          </a:p>
          <a:p>
            <a:pPr marL="342900" indent="-342900">
              <a:buAutoNum type="arabicPeriod"/>
            </a:pPr>
            <a:endParaRPr lang="en-US" dirty="0"/>
          </a:p>
          <a:p>
            <a:pPr marL="342900" indent="-342900">
              <a:buAutoNum type="arabicPeriod"/>
            </a:pPr>
            <a:r>
              <a:rPr lang="en-US" dirty="0"/>
              <a:t>Comparison of basic technical features of NRCM and Pearl approaches</a:t>
            </a:r>
          </a:p>
          <a:p>
            <a:pPr marL="342900" indent="-342900">
              <a:buAutoNum type="arabicPeriod"/>
            </a:pPr>
            <a:endParaRPr lang="en-US" dirty="0"/>
          </a:p>
          <a:p>
            <a:pPr marL="342900" indent="-342900">
              <a:buAutoNum type="arabicPeriod"/>
            </a:pPr>
            <a:r>
              <a:rPr lang="en-US" dirty="0"/>
              <a:t>Assessment: Pearl’s approach has significant advantages over NRCM in operational settings</a:t>
            </a:r>
          </a:p>
          <a:p>
            <a:pPr marL="342900" indent="-342900">
              <a:buAutoNum type="arabicPeriod"/>
            </a:pPr>
            <a:endParaRPr lang="en-US" dirty="0"/>
          </a:p>
          <a:p>
            <a:pPr marL="342900" indent="-342900">
              <a:buAutoNum type="arabicPeriod"/>
            </a:pPr>
            <a:r>
              <a:rPr lang="en-US" dirty="0"/>
              <a:t>Recommendations for future development of AI-based causal inference in OT&amp;E</a:t>
            </a:r>
          </a:p>
        </p:txBody>
      </p:sp>
      <p:sp>
        <p:nvSpPr>
          <p:cNvPr id="3" name="Slide Number Placeholder 2">
            <a:extLst>
              <a:ext uri="{FF2B5EF4-FFF2-40B4-BE49-F238E27FC236}">
                <a16:creationId xmlns:a16="http://schemas.microsoft.com/office/drawing/2014/main" id="{DC0CB635-DE2A-1C3E-BA79-CA7923B7DAF7}"/>
              </a:ext>
            </a:extLst>
          </p:cNvPr>
          <p:cNvSpPr>
            <a:spLocks noGrp="1"/>
          </p:cNvSpPr>
          <p:nvPr>
            <p:ph type="sldNum" sz="quarter" idx="12"/>
          </p:nvPr>
        </p:nvSpPr>
        <p:spPr/>
        <p:txBody>
          <a:bodyPr/>
          <a:lstStyle/>
          <a:p>
            <a:fld id="{48FCA5FB-44FE-45AA-8999-5568BEC1EB5A}" type="slidenum">
              <a:rPr lang="en-US" smtClean="0"/>
              <a:t>2</a:t>
            </a:fld>
            <a:endParaRPr lang="en-US"/>
          </a:p>
        </p:txBody>
      </p:sp>
    </p:spTree>
    <p:extLst>
      <p:ext uri="{BB962C8B-B14F-4D97-AF65-F5344CB8AC3E}">
        <p14:creationId xmlns:p14="http://schemas.microsoft.com/office/powerpoint/2010/main" val="2356267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969CE2-F703-BC44-D21D-D62E3137A575}"/>
              </a:ext>
            </a:extLst>
          </p:cNvPr>
          <p:cNvSpPr txBox="1"/>
          <p:nvPr/>
        </p:nvSpPr>
        <p:spPr>
          <a:xfrm>
            <a:off x="815546" y="710818"/>
            <a:ext cx="10354962" cy="3416320"/>
          </a:xfrm>
          <a:prstGeom prst="rect">
            <a:avLst/>
          </a:prstGeom>
          <a:noFill/>
        </p:spPr>
        <p:txBody>
          <a:bodyPr wrap="square" rtlCol="0">
            <a:spAutoFit/>
          </a:bodyPr>
          <a:lstStyle/>
          <a:p>
            <a:r>
              <a:rPr lang="en-US" b="1" dirty="0"/>
              <a:t>10. Comparison of the Fundamental Assumptions of the NRCM and Pearl Methodologies</a:t>
            </a:r>
          </a:p>
          <a:p>
            <a:endParaRPr lang="en-US" dirty="0"/>
          </a:p>
          <a:p>
            <a:r>
              <a:rPr lang="en-US" dirty="0"/>
              <a:t>The various approaches to causal inference for observational data are based on similar assumptions, which are referred to variously as </a:t>
            </a:r>
            <a:r>
              <a:rPr lang="en-US" b="1" dirty="0"/>
              <a:t>conditional independence (CI)</a:t>
            </a:r>
            <a:r>
              <a:rPr lang="en-US" dirty="0"/>
              <a:t>, ignorability, exogeneity, selection on observables, or unconfoundedness assumptions.</a:t>
            </a:r>
          </a:p>
          <a:p>
            <a:endParaRPr lang="en-US" dirty="0"/>
          </a:p>
          <a:p>
            <a:r>
              <a:rPr lang="en-US" dirty="0"/>
              <a:t>The goal of satisfying these assumptions is accomplished (conceptually) by finding subsets of the sample, defined by values of observed covariates, Z, such that, within each subset, </a:t>
            </a:r>
            <a:r>
              <a:rPr lang="en-US" b="1" dirty="0"/>
              <a:t>the distribution of Y|X does not depend on observed treatment, X</a:t>
            </a:r>
            <a:r>
              <a:rPr lang="en-US" b="1" baseline="-25000" dirty="0"/>
              <a:t>o</a:t>
            </a:r>
            <a:r>
              <a:rPr lang="en-US" b="1" dirty="0"/>
              <a:t>.</a:t>
            </a:r>
            <a:endParaRPr lang="en-US" dirty="0"/>
          </a:p>
          <a:p>
            <a:endParaRPr lang="en-US" dirty="0"/>
          </a:p>
          <a:p>
            <a:r>
              <a:rPr lang="en-US" dirty="0"/>
              <a:t>The </a:t>
            </a:r>
            <a:r>
              <a:rPr lang="en-US" b="1" dirty="0"/>
              <a:t>Average Causal Effect </a:t>
            </a:r>
            <a:r>
              <a:rPr lang="en-US" dirty="0"/>
              <a:t>can then be estimated simply by averaging the subset causal effect with respect to the distribution of Z (often called </a:t>
            </a:r>
            <a:r>
              <a:rPr lang="en-US" b="1" dirty="0"/>
              <a:t>“conditioning on Z”</a:t>
            </a:r>
            <a:r>
              <a:rPr lang="en-US" dirty="0"/>
              <a:t>).</a:t>
            </a:r>
          </a:p>
        </p:txBody>
      </p:sp>
      <p:sp>
        <p:nvSpPr>
          <p:cNvPr id="3" name="Slide Number Placeholder 2">
            <a:extLst>
              <a:ext uri="{FF2B5EF4-FFF2-40B4-BE49-F238E27FC236}">
                <a16:creationId xmlns:a16="http://schemas.microsoft.com/office/drawing/2014/main" id="{3FFEEC81-A67F-BAB4-B527-298344F9B478}"/>
              </a:ext>
            </a:extLst>
          </p:cNvPr>
          <p:cNvSpPr>
            <a:spLocks noGrp="1"/>
          </p:cNvSpPr>
          <p:nvPr>
            <p:ph type="sldNum" sz="quarter" idx="12"/>
          </p:nvPr>
        </p:nvSpPr>
        <p:spPr/>
        <p:txBody>
          <a:bodyPr/>
          <a:lstStyle/>
          <a:p>
            <a:fld id="{48FCA5FB-44FE-45AA-8999-5568BEC1EB5A}" type="slidenum">
              <a:rPr lang="en-US" smtClean="0"/>
              <a:t>20</a:t>
            </a:fld>
            <a:endParaRPr lang="en-US"/>
          </a:p>
        </p:txBody>
      </p:sp>
    </p:spTree>
    <p:extLst>
      <p:ext uri="{BB962C8B-B14F-4D97-AF65-F5344CB8AC3E}">
        <p14:creationId xmlns:p14="http://schemas.microsoft.com/office/powerpoint/2010/main" val="1139575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8906756-ED8C-37DE-B7DD-2CA97623FAB2}"/>
                  </a:ext>
                </a:extLst>
              </p:cNvPr>
              <p:cNvSpPr txBox="1"/>
              <p:nvPr/>
            </p:nvSpPr>
            <p:spPr>
              <a:xfrm>
                <a:off x="699186" y="474345"/>
                <a:ext cx="10793628" cy="5909310"/>
              </a:xfrm>
              <a:prstGeom prst="rect">
                <a:avLst/>
              </a:prstGeom>
              <a:noFill/>
            </p:spPr>
            <p:txBody>
              <a:bodyPr wrap="square" rtlCol="0">
                <a:spAutoFit/>
              </a:bodyPr>
              <a:lstStyle/>
              <a:p>
                <a:r>
                  <a:rPr lang="en-US" b="1" dirty="0"/>
                  <a:t>10b. Comparison of the Fundamental Assumptions of the NRCM and Pearl Methodologies (Cont’d.)</a:t>
                </a:r>
              </a:p>
              <a:p>
                <a:endParaRPr lang="en-US" dirty="0"/>
              </a:p>
              <a:p>
                <a:r>
                  <a:rPr lang="en-US" b="1" i="1" dirty="0"/>
                  <a:t>Conditional Independence Assumption for the NRCM Approach</a:t>
                </a:r>
              </a:p>
              <a:p>
                <a:endParaRPr lang="en-US" b="1" dirty="0"/>
              </a:p>
              <a:p>
                <a:r>
                  <a:rPr lang="en-US" dirty="0"/>
                  <a:t>The NRCM approach requires “</a:t>
                </a:r>
                <a:r>
                  <a:rPr lang="en-US" b="1" dirty="0"/>
                  <a:t>strong ignorability</a:t>
                </a:r>
                <a:r>
                  <a:rPr lang="en-US" dirty="0"/>
                  <a:t>”: Conditional on observed covariates, Z, the joint probability distribution of response (output), Y, and treatment (input), X, is not dependent on the observed treatment (or assignment to treatment), X</a:t>
                </a:r>
                <a:r>
                  <a:rPr lang="en-US" baseline="-25000" dirty="0"/>
                  <a:t>o</a:t>
                </a:r>
                <a:r>
                  <a:rPr lang="en-US" dirty="0"/>
                  <a:t>.  Symbolically, this conditional-independence (CI) assumption is written as:</a:t>
                </a:r>
              </a:p>
              <a:p>
                <a:endParaRPr lang="en-US" dirty="0"/>
              </a:p>
              <a:p>
                <a:pPr lvl="1"/>
                <a:r>
                  <a:rPr lang="en-US" dirty="0"/>
                  <a:t>(Y,X) </a:t>
                </a:r>
                <a14:m>
                  <m:oMath xmlns:m="http://schemas.openxmlformats.org/officeDocument/2006/math">
                    <m:r>
                      <a:rPr lang="en-US" i="1" smtClean="0">
                        <a:latin typeface="Cambria Math" panose="02040503050406030204" pitchFamily="18" charset="0"/>
                        <a:ea typeface="Cambria Math" panose="02040503050406030204" pitchFamily="18" charset="0"/>
                      </a:rPr>
                      <m:t>⊥</m:t>
                    </m:r>
                    <m:r>
                      <m:rPr>
                        <m:nor/>
                      </m:rPr>
                      <a:rPr lang="en-US" dirty="0"/>
                      <m:t>X</m:t>
                    </m:r>
                    <m:r>
                      <m:rPr>
                        <m:nor/>
                      </m:rPr>
                      <a:rPr lang="en-US" baseline="-25000" dirty="0"/>
                      <m:t>o</m:t>
                    </m:r>
                    <m:r>
                      <a:rPr lang="en-US" b="0" i="0" smtClean="0">
                        <a:latin typeface="Cambria Math" panose="02040503050406030204" pitchFamily="18" charset="0"/>
                        <a:ea typeface="Cambria Math" panose="02040503050406030204" pitchFamily="18" charset="0"/>
                      </a:rPr>
                      <m:t>| </m:t>
                    </m:r>
                    <m:r>
                      <m:rPr>
                        <m:sty m:val="p"/>
                      </m:rPr>
                      <a:rPr lang="en-US" b="0" i="0" smtClean="0">
                        <a:latin typeface="Cambria Math" panose="02040503050406030204" pitchFamily="18" charset="0"/>
                        <a:ea typeface="Cambria Math" panose="02040503050406030204" pitchFamily="18" charset="0"/>
                      </a:rPr>
                      <m:t>Z</m:t>
                    </m:r>
                    <m:r>
                      <a:rPr lang="en-US" b="0" i="0" smtClean="0">
                        <a:latin typeface="Cambria Math" panose="02040503050406030204" pitchFamily="18" charset="0"/>
                        <a:ea typeface="Cambria Math" panose="02040503050406030204" pitchFamily="18" charset="0"/>
                      </a:rPr>
                      <m:t> ,</m:t>
                    </m:r>
                  </m:oMath>
                </a14:m>
                <a:r>
                  <a:rPr lang="en-US" dirty="0"/>
                  <a:t> 0 &lt; </a:t>
                </a:r>
                <a:r>
                  <a:rPr lang="en-US" dirty="0" err="1"/>
                  <a:t>Pr</a:t>
                </a:r>
                <a:r>
                  <a:rPr lang="en-US" dirty="0"/>
                  <a:t>(X</a:t>
                </a:r>
                <a:r>
                  <a:rPr lang="en-US" baseline="-25000" dirty="0"/>
                  <a:t>o</a:t>
                </a:r>
                <a:r>
                  <a:rPr lang="en-US" dirty="0"/>
                  <a:t>=1) &lt; 1 for all Z.</a:t>
                </a:r>
              </a:p>
              <a:p>
                <a:endParaRPr lang="en-US" dirty="0"/>
              </a:p>
              <a:p>
                <a:r>
                  <a:rPr lang="en-US" dirty="0"/>
                  <a:t>A difficulty associated with this approach is that, for an individual experimental unit, the response, Y, can be observed for only one level of the treatment variable, X.  Since the joint distribution of (Y,X) cannot be observed, </a:t>
                </a:r>
                <a:r>
                  <a:rPr lang="en-US" b="1" dirty="0"/>
                  <a:t>the fundamental assumption is untestable</a:t>
                </a:r>
                <a:r>
                  <a:rPr lang="en-US" dirty="0"/>
                  <a:t>.  Furthermore, since a complete causal model is not specified, the reasonableness of the assumption </a:t>
                </a:r>
                <a:r>
                  <a:rPr lang="en-US" b="1" dirty="0"/>
                  <a:t>cannot even be assessed theoretically</a:t>
                </a:r>
                <a:r>
                  <a:rPr lang="en-US" dirty="0"/>
                  <a:t>.</a:t>
                </a:r>
              </a:p>
              <a:p>
                <a:endParaRPr lang="en-US" dirty="0"/>
              </a:p>
              <a:p>
                <a:r>
                  <a:rPr lang="en-US" dirty="0"/>
                  <a:t>A detailed discussion of this difficulty is presented in </a:t>
                </a:r>
                <a:r>
                  <a:rPr lang="en-US" b="1" dirty="0"/>
                  <a:t>Pearl’s book, </a:t>
                </a:r>
                <a:r>
                  <a:rPr lang="en-US" b="1" i="1" dirty="0"/>
                  <a:t>Causality: Models, Reasoning, and Inference</a:t>
                </a:r>
                <a:r>
                  <a:rPr lang="en-US" dirty="0"/>
                  <a:t>, 2</a:t>
                </a:r>
                <a:r>
                  <a:rPr lang="en-US" baseline="30000" dirty="0"/>
                  <a:t>nd</a:t>
                </a:r>
                <a:r>
                  <a:rPr lang="en-US" dirty="0"/>
                  <a:t> ed., Cambridge University Press (2009 (1</a:t>
                </a:r>
                <a:r>
                  <a:rPr lang="en-US" baseline="30000" dirty="0"/>
                  <a:t>st</a:t>
                </a:r>
                <a:r>
                  <a:rPr lang="en-US" dirty="0"/>
                  <a:t> ed. 2000)) and in </a:t>
                </a:r>
                <a:r>
                  <a:rPr lang="en-US" b="1" dirty="0"/>
                  <a:t>A. P. </a:t>
                </a:r>
                <a:r>
                  <a:rPr lang="en-US" b="1" dirty="0" err="1"/>
                  <a:t>Dawid’s</a:t>
                </a:r>
                <a:r>
                  <a:rPr lang="en-US" b="1" dirty="0"/>
                  <a:t> paper, “Causal Inference without Counterfactuals” </a:t>
                </a:r>
                <a:r>
                  <a:rPr lang="en-US" dirty="0"/>
                  <a:t>/ Comments (by D. R. Cox, George Casella, Stephen P. Schwarz, Judea Pearl, James M. Robins, Sander Greenland, Donald B. Rubin, Glenn Shafer, and Larry Wasserman) / Rejoinder, </a:t>
                </a:r>
                <a:r>
                  <a:rPr lang="en-US" i="1" dirty="0"/>
                  <a:t>Journal of the American Statistical Association</a:t>
                </a:r>
                <a:r>
                  <a:rPr lang="en-US" dirty="0"/>
                  <a:t>, June 2000, Vol. 95 No. 450, Theory and Methods.  The impossibility of testing the strong ignorability assumption led </a:t>
                </a:r>
                <a:r>
                  <a:rPr lang="en-US" dirty="0" err="1"/>
                  <a:t>Dawid</a:t>
                </a:r>
                <a:r>
                  <a:rPr lang="en-US" dirty="0"/>
                  <a:t> to refer to the counterfactuals approach to causal inference as “</a:t>
                </a:r>
                <a:r>
                  <a:rPr lang="en-US" b="1" dirty="0"/>
                  <a:t>metaphysical</a:t>
                </a:r>
                <a:r>
                  <a:rPr lang="en-US" dirty="0"/>
                  <a:t>.”</a:t>
                </a:r>
              </a:p>
            </p:txBody>
          </p:sp>
        </mc:Choice>
        <mc:Fallback xmlns="">
          <p:sp>
            <p:nvSpPr>
              <p:cNvPr id="2" name="TextBox 1">
                <a:extLst>
                  <a:ext uri="{FF2B5EF4-FFF2-40B4-BE49-F238E27FC236}">
                    <a16:creationId xmlns:a16="http://schemas.microsoft.com/office/drawing/2014/main" id="{78906756-ED8C-37DE-B7DD-2CA97623FAB2}"/>
                  </a:ext>
                </a:extLst>
              </p:cNvPr>
              <p:cNvSpPr txBox="1">
                <a:spLocks noRot="1" noChangeAspect="1" noMove="1" noResize="1" noEditPoints="1" noAdjustHandles="1" noChangeArrowheads="1" noChangeShapeType="1" noTextEdit="1"/>
              </p:cNvSpPr>
              <p:nvPr/>
            </p:nvSpPr>
            <p:spPr>
              <a:xfrm>
                <a:off x="699186" y="474345"/>
                <a:ext cx="10793628" cy="5909310"/>
              </a:xfrm>
              <a:prstGeom prst="rect">
                <a:avLst/>
              </a:prstGeom>
              <a:blipFill>
                <a:blip r:embed="rId2"/>
                <a:stretch>
                  <a:fillRect l="-508" t="-619" b="-722"/>
                </a:stretch>
              </a:blipFill>
            </p:spPr>
            <p:txBody>
              <a:bodyPr/>
              <a:lstStyle/>
              <a:p>
                <a:r>
                  <a:rPr lang="en-US">
                    <a:noFill/>
                  </a:rPr>
                  <a:t> </a:t>
                </a:r>
              </a:p>
            </p:txBody>
          </p:sp>
        </mc:Fallback>
      </mc:AlternateContent>
      <p:sp>
        <p:nvSpPr>
          <p:cNvPr id="3" name="Slide Number Placeholder 2">
            <a:extLst>
              <a:ext uri="{FF2B5EF4-FFF2-40B4-BE49-F238E27FC236}">
                <a16:creationId xmlns:a16="http://schemas.microsoft.com/office/drawing/2014/main" id="{C51EA298-8228-85AF-A172-4AE652EBB9F6}"/>
              </a:ext>
            </a:extLst>
          </p:cNvPr>
          <p:cNvSpPr>
            <a:spLocks noGrp="1"/>
          </p:cNvSpPr>
          <p:nvPr>
            <p:ph type="sldNum" sz="quarter" idx="12"/>
          </p:nvPr>
        </p:nvSpPr>
        <p:spPr/>
        <p:txBody>
          <a:bodyPr/>
          <a:lstStyle/>
          <a:p>
            <a:fld id="{48FCA5FB-44FE-45AA-8999-5568BEC1EB5A}" type="slidenum">
              <a:rPr lang="en-US" smtClean="0"/>
              <a:t>21</a:t>
            </a:fld>
            <a:endParaRPr lang="en-US"/>
          </a:p>
        </p:txBody>
      </p:sp>
    </p:spTree>
    <p:extLst>
      <p:ext uri="{BB962C8B-B14F-4D97-AF65-F5344CB8AC3E}">
        <p14:creationId xmlns:p14="http://schemas.microsoft.com/office/powerpoint/2010/main" val="4001488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22C66E-F104-D4C1-9D90-82F786114D19}"/>
              </a:ext>
            </a:extLst>
          </p:cNvPr>
          <p:cNvSpPr txBox="1"/>
          <p:nvPr/>
        </p:nvSpPr>
        <p:spPr>
          <a:xfrm>
            <a:off x="729048" y="258167"/>
            <a:ext cx="10985157" cy="6463308"/>
          </a:xfrm>
          <a:prstGeom prst="rect">
            <a:avLst/>
          </a:prstGeom>
          <a:noFill/>
        </p:spPr>
        <p:txBody>
          <a:bodyPr wrap="square" rtlCol="0">
            <a:spAutoFit/>
          </a:bodyPr>
          <a:lstStyle/>
          <a:p>
            <a:r>
              <a:rPr lang="en-US" b="1" dirty="0"/>
              <a:t>10c. Comparison of the Fundamental Assumptions of the NRCM and Pearl Methodologies (Cont’d.)</a:t>
            </a:r>
          </a:p>
          <a:p>
            <a:endParaRPr lang="en-US" dirty="0"/>
          </a:p>
          <a:p>
            <a:r>
              <a:rPr lang="en-US" b="1" i="1" dirty="0"/>
              <a:t>Conditional Independence Assumption for the Pearl Approach</a:t>
            </a:r>
          </a:p>
          <a:p>
            <a:endParaRPr lang="en-US" dirty="0"/>
          </a:p>
          <a:p>
            <a:r>
              <a:rPr lang="en-US" dirty="0"/>
              <a:t>The requirement that the joint variables (Y,X) be independent of observed treatment X</a:t>
            </a:r>
            <a:r>
              <a:rPr lang="en-US" baseline="-25000" dirty="0"/>
              <a:t>o</a:t>
            </a:r>
            <a:r>
              <a:rPr lang="en-US" dirty="0"/>
              <a:t> given covariates Z is very strong, and stronger than necessary.  </a:t>
            </a:r>
            <a:r>
              <a:rPr lang="en-US" b="1" dirty="0"/>
              <a:t>Pearl uses a weaker (but sufficient) assumption</a:t>
            </a:r>
            <a:r>
              <a:rPr lang="en-US" dirty="0"/>
              <a:t>, that the conditional variable (Y|X) be independent of observed treatment X</a:t>
            </a:r>
            <a:r>
              <a:rPr lang="en-US" baseline="-25000" dirty="0"/>
              <a:t>o</a:t>
            </a:r>
            <a:r>
              <a:rPr lang="en-US" dirty="0"/>
              <a:t> given covariates Z.</a:t>
            </a:r>
          </a:p>
          <a:p>
            <a:endParaRPr lang="en-US" dirty="0"/>
          </a:p>
          <a:p>
            <a:r>
              <a:rPr lang="en-US" dirty="0"/>
              <a:t>Note that, whereas the </a:t>
            </a:r>
            <a:r>
              <a:rPr lang="en-US" b="1" dirty="0"/>
              <a:t>joint</a:t>
            </a:r>
            <a:r>
              <a:rPr lang="en-US" dirty="0"/>
              <a:t> random variables (Y,X) are not observable at the level of the individual experimental unit, the </a:t>
            </a:r>
            <a:r>
              <a:rPr lang="en-US" b="1" dirty="0"/>
              <a:t>conditional</a:t>
            </a:r>
            <a:r>
              <a:rPr lang="en-US" dirty="0"/>
              <a:t> random variable (Y|X) </a:t>
            </a:r>
            <a:r>
              <a:rPr lang="en-US" i="1" dirty="0"/>
              <a:t>is</a:t>
            </a:r>
            <a:r>
              <a:rPr lang="en-US" dirty="0"/>
              <a:t> observable.  (The reasonableness of the assumption could be assessed from observed data (Heterogeneous Treatment Effects “subgroup analysis”).) </a:t>
            </a:r>
          </a:p>
          <a:p>
            <a:endParaRPr lang="en-US" dirty="0"/>
          </a:p>
          <a:p>
            <a:r>
              <a:rPr lang="en-US" dirty="0"/>
              <a:t>Symbolically, this conditional-independence (CI) assumption is written as:</a:t>
            </a:r>
          </a:p>
          <a:p>
            <a:endParaRPr lang="en-US" dirty="0"/>
          </a:p>
          <a:p>
            <a:pPr lvl="1"/>
            <a:r>
              <a:rPr lang="en-US" dirty="0" err="1"/>
              <a:t>Pr</a:t>
            </a:r>
            <a:r>
              <a:rPr lang="en-US" baseline="-25000" dirty="0" err="1"/>
              <a:t>P</a:t>
            </a:r>
            <a:r>
              <a:rPr lang="en-US" dirty="0"/>
              <a:t>(Y=y | X=x, X</a:t>
            </a:r>
            <a:r>
              <a:rPr lang="en-US" baseline="-25000" dirty="0"/>
              <a:t>o</a:t>
            </a:r>
            <a:r>
              <a:rPr lang="en-US" dirty="0"/>
              <a:t>=x</a:t>
            </a:r>
            <a:r>
              <a:rPr lang="en-US" baseline="-25000" dirty="0"/>
              <a:t>o</a:t>
            </a:r>
            <a:r>
              <a:rPr lang="en-US" dirty="0"/>
              <a:t>, Z=z) depends only on covariates Z and treatment X, and not further on observed treatment X</a:t>
            </a:r>
            <a:r>
              <a:rPr lang="en-US" baseline="-25000" dirty="0"/>
              <a:t>o</a:t>
            </a:r>
            <a:r>
              <a:rPr lang="en-US" dirty="0"/>
              <a:t>; that is, </a:t>
            </a:r>
            <a:r>
              <a:rPr lang="en-US" dirty="0" err="1"/>
              <a:t>Pr</a:t>
            </a:r>
            <a:r>
              <a:rPr lang="en-US" baseline="-25000" dirty="0" err="1"/>
              <a:t>P</a:t>
            </a:r>
            <a:r>
              <a:rPr lang="en-US" dirty="0"/>
              <a:t>(Y=y | X=x, X</a:t>
            </a:r>
            <a:r>
              <a:rPr lang="en-US" baseline="-25000" dirty="0"/>
              <a:t>o</a:t>
            </a:r>
            <a:r>
              <a:rPr lang="en-US" dirty="0"/>
              <a:t>= x</a:t>
            </a:r>
            <a:r>
              <a:rPr lang="en-US" baseline="-25000" dirty="0"/>
              <a:t>o</a:t>
            </a:r>
            <a:r>
              <a:rPr lang="en-US" dirty="0"/>
              <a:t>, Z=z) = </a:t>
            </a:r>
            <a:r>
              <a:rPr lang="en-US" dirty="0" err="1"/>
              <a:t>Pr</a:t>
            </a:r>
            <a:r>
              <a:rPr lang="en-US" dirty="0"/>
              <a:t>(Y=y | X=x, Z=z).  (The subscript P refers to the joint probability distribution of all model variables </a:t>
            </a:r>
            <a:r>
              <a:rPr lang="en-US" b="1" dirty="0"/>
              <a:t>over a population of interest</a:t>
            </a:r>
            <a:r>
              <a:rPr lang="en-US" dirty="0"/>
              <a:t>.)</a:t>
            </a:r>
          </a:p>
          <a:p>
            <a:endParaRPr lang="en-US" dirty="0"/>
          </a:p>
          <a:p>
            <a:r>
              <a:rPr lang="en-US" dirty="0"/>
              <a:t>Under this assumption, the distribution of Y conditional on X is the same as the distribution of Y conditional on observed treatment, X</a:t>
            </a:r>
            <a:r>
              <a:rPr lang="en-US" baseline="-25000" dirty="0"/>
              <a:t>o</a:t>
            </a:r>
            <a:r>
              <a:rPr lang="en-US" dirty="0"/>
              <a:t>; that is, </a:t>
            </a:r>
            <a:r>
              <a:rPr lang="en-US" b="1" dirty="0"/>
              <a:t>given Z, the Average Treatment Effect (ATE) is equal to the Observed Treatment Effect (OTE)</a:t>
            </a:r>
            <a:r>
              <a:rPr lang="en-US" dirty="0"/>
              <a:t>.</a:t>
            </a:r>
          </a:p>
          <a:p>
            <a:endParaRPr lang="en-US" dirty="0"/>
          </a:p>
          <a:p>
            <a:r>
              <a:rPr lang="en-US" b="1" dirty="0"/>
              <a:t>Given the causal diagram, the validity of this assumption can be assessed </a:t>
            </a:r>
            <a:r>
              <a:rPr lang="en-US" dirty="0"/>
              <a:t>(Back-Door and Front-Door Criteria).</a:t>
            </a:r>
          </a:p>
        </p:txBody>
      </p:sp>
      <p:sp>
        <p:nvSpPr>
          <p:cNvPr id="3" name="Slide Number Placeholder 2">
            <a:extLst>
              <a:ext uri="{FF2B5EF4-FFF2-40B4-BE49-F238E27FC236}">
                <a16:creationId xmlns:a16="http://schemas.microsoft.com/office/drawing/2014/main" id="{B87B43D2-11BB-72ED-07F4-1A81C9479735}"/>
              </a:ext>
            </a:extLst>
          </p:cNvPr>
          <p:cNvSpPr>
            <a:spLocks noGrp="1"/>
          </p:cNvSpPr>
          <p:nvPr>
            <p:ph type="sldNum" sz="quarter" idx="12"/>
          </p:nvPr>
        </p:nvSpPr>
        <p:spPr/>
        <p:txBody>
          <a:bodyPr/>
          <a:lstStyle/>
          <a:p>
            <a:fld id="{48FCA5FB-44FE-45AA-8999-5568BEC1EB5A}" type="slidenum">
              <a:rPr lang="en-US" smtClean="0"/>
              <a:t>22</a:t>
            </a:fld>
            <a:endParaRPr lang="en-US"/>
          </a:p>
        </p:txBody>
      </p:sp>
    </p:spTree>
    <p:extLst>
      <p:ext uri="{BB962C8B-B14F-4D97-AF65-F5344CB8AC3E}">
        <p14:creationId xmlns:p14="http://schemas.microsoft.com/office/powerpoint/2010/main" val="888298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7108CB-9A33-262E-3296-B5587221294C}"/>
              </a:ext>
            </a:extLst>
          </p:cNvPr>
          <p:cNvSpPr>
            <a:spLocks noGrp="1"/>
          </p:cNvSpPr>
          <p:nvPr>
            <p:ph type="sldNum" sz="quarter" idx="12"/>
          </p:nvPr>
        </p:nvSpPr>
        <p:spPr/>
        <p:txBody>
          <a:bodyPr/>
          <a:lstStyle/>
          <a:p>
            <a:fld id="{48FCA5FB-44FE-45AA-8999-5568BEC1EB5A}" type="slidenum">
              <a:rPr lang="en-US" smtClean="0"/>
              <a:t>23</a:t>
            </a:fld>
            <a:endParaRPr lang="en-US"/>
          </a:p>
        </p:txBody>
      </p:sp>
      <p:sp>
        <p:nvSpPr>
          <p:cNvPr id="4" name="TextBox 3">
            <a:extLst>
              <a:ext uri="{FF2B5EF4-FFF2-40B4-BE49-F238E27FC236}">
                <a16:creationId xmlns:a16="http://schemas.microsoft.com/office/drawing/2014/main" id="{6E336499-4746-06F6-9764-311D609534A1}"/>
              </a:ext>
            </a:extLst>
          </p:cNvPr>
          <p:cNvSpPr txBox="1"/>
          <p:nvPr/>
        </p:nvSpPr>
        <p:spPr>
          <a:xfrm>
            <a:off x="552965" y="597414"/>
            <a:ext cx="10271554" cy="923330"/>
          </a:xfrm>
          <a:prstGeom prst="rect">
            <a:avLst/>
          </a:prstGeom>
          <a:noFill/>
        </p:spPr>
        <p:txBody>
          <a:bodyPr wrap="square">
            <a:spAutoFit/>
          </a:bodyPr>
          <a:lstStyle/>
          <a:p>
            <a:r>
              <a:rPr lang="en-US" b="1" dirty="0"/>
              <a:t>10d. Comparison of the Fundamental Assumptions of the NRCM and Pearl Methodologies (Cont’d.)</a:t>
            </a:r>
            <a:endParaRPr lang="en-US" dirty="0"/>
          </a:p>
          <a:p>
            <a:endParaRPr lang="en-US" b="1" dirty="0"/>
          </a:p>
          <a:p>
            <a:endParaRPr lang="en-US" b="1" dirty="0"/>
          </a:p>
        </p:txBody>
      </p:sp>
      <p:pic>
        <p:nvPicPr>
          <p:cNvPr id="6" name="Picture 5">
            <a:extLst>
              <a:ext uri="{FF2B5EF4-FFF2-40B4-BE49-F238E27FC236}">
                <a16:creationId xmlns:a16="http://schemas.microsoft.com/office/drawing/2014/main" id="{98E10962-9DF7-C11A-D2DA-FE6D6F6D5C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282" y="1013254"/>
            <a:ext cx="6038127" cy="5655007"/>
          </a:xfrm>
          <a:prstGeom prst="rect">
            <a:avLst/>
          </a:prstGeom>
        </p:spPr>
      </p:pic>
    </p:spTree>
    <p:extLst>
      <p:ext uri="{BB962C8B-B14F-4D97-AF65-F5344CB8AC3E}">
        <p14:creationId xmlns:p14="http://schemas.microsoft.com/office/powerpoint/2010/main" val="2496709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9864C5-D766-BBAB-FE41-31485572E52F}"/>
              </a:ext>
            </a:extLst>
          </p:cNvPr>
          <p:cNvSpPr txBox="1"/>
          <p:nvPr/>
        </p:nvSpPr>
        <p:spPr>
          <a:xfrm>
            <a:off x="679620" y="595337"/>
            <a:ext cx="10552671" cy="5355312"/>
          </a:xfrm>
          <a:prstGeom prst="rect">
            <a:avLst/>
          </a:prstGeom>
          <a:noFill/>
        </p:spPr>
        <p:txBody>
          <a:bodyPr wrap="square" rtlCol="0">
            <a:spAutoFit/>
          </a:bodyPr>
          <a:lstStyle/>
          <a:p>
            <a:r>
              <a:rPr lang="en-US" b="1" dirty="0"/>
              <a:t>10e. Comparison of the Fundamental Assumptions of the NRCM and Pearl Methodologies (Cont’d.)</a:t>
            </a:r>
          </a:p>
          <a:p>
            <a:endParaRPr lang="en-US" dirty="0"/>
          </a:p>
          <a:p>
            <a:r>
              <a:rPr lang="en-US" b="1" i="1" dirty="0"/>
              <a:t>Points of Comparison:</a:t>
            </a:r>
          </a:p>
          <a:p>
            <a:endParaRPr lang="en-US" dirty="0"/>
          </a:p>
          <a:p>
            <a:r>
              <a:rPr lang="en-US" dirty="0"/>
              <a:t>With the NRCM approach, knowledge about the causal nature of a system is embodied in a </a:t>
            </a:r>
            <a:r>
              <a:rPr lang="en-US" b="1" dirty="0"/>
              <a:t>collection of strong-ignorability assumptions </a:t>
            </a:r>
            <a:r>
              <a:rPr lang="en-US" dirty="0"/>
              <a:t>about jointly unobservable variables (Y,X).  In the Pearl approach, knowledge about the causal system is embodied </a:t>
            </a:r>
            <a:r>
              <a:rPr lang="en-US" b="1" dirty="0"/>
              <a:t>in a single graph </a:t>
            </a:r>
            <a:r>
              <a:rPr lang="en-US" dirty="0"/>
              <a:t>displaying system variables, Y|X.</a:t>
            </a:r>
          </a:p>
          <a:p>
            <a:endParaRPr lang="en-US" dirty="0"/>
          </a:p>
          <a:p>
            <a:r>
              <a:rPr lang="en-US" dirty="0"/>
              <a:t>Although the use of counterfactual statements is useful in understanding individual-unit causal concepts, </a:t>
            </a:r>
            <a:r>
              <a:rPr lang="en-US" b="1" dirty="0"/>
              <a:t>comprehension</a:t>
            </a:r>
            <a:r>
              <a:rPr lang="en-US" dirty="0"/>
              <a:t> of a complete causal system </a:t>
            </a:r>
            <a:r>
              <a:rPr lang="en-US" b="1" dirty="0"/>
              <a:t>is much easier with a simple DAG </a:t>
            </a:r>
            <a:r>
              <a:rPr lang="en-US" dirty="0"/>
              <a:t>that depicts observable conditional relationships among variables, than with a collection of strong-ignorability statements about unobservable joint probability distributions at the individual-unit level.</a:t>
            </a:r>
          </a:p>
          <a:p>
            <a:endParaRPr lang="en-US" dirty="0"/>
          </a:p>
          <a:p>
            <a:r>
              <a:rPr lang="en-US" b="1" dirty="0"/>
              <a:t>This fundamental difference has a profound effect </a:t>
            </a:r>
            <a:r>
              <a:rPr lang="en-US" dirty="0"/>
              <a:t>on the ease of constructing and describing a causal model, assessing estimability of causal effects, and identifying estimation formulas.</a:t>
            </a:r>
          </a:p>
          <a:p>
            <a:endParaRPr lang="en-US" dirty="0"/>
          </a:p>
          <a:p>
            <a:r>
              <a:rPr lang="en-US" dirty="0"/>
              <a:t>A tremendous advantage of the Pearl approach is that, given the causal model, it is possible to readily identify, from a visual examination of the causal graph, </a:t>
            </a:r>
            <a:r>
              <a:rPr lang="en-US" b="1" dirty="0"/>
              <a:t>the estimability of any causal effects of interest, and a formula for estimating the causal effect.</a:t>
            </a:r>
          </a:p>
        </p:txBody>
      </p:sp>
      <p:sp>
        <p:nvSpPr>
          <p:cNvPr id="3" name="Slide Number Placeholder 2">
            <a:extLst>
              <a:ext uri="{FF2B5EF4-FFF2-40B4-BE49-F238E27FC236}">
                <a16:creationId xmlns:a16="http://schemas.microsoft.com/office/drawing/2014/main" id="{18A7936B-00D9-360C-8F5F-566A6C7A64EF}"/>
              </a:ext>
            </a:extLst>
          </p:cNvPr>
          <p:cNvSpPr>
            <a:spLocks noGrp="1"/>
          </p:cNvSpPr>
          <p:nvPr>
            <p:ph type="sldNum" sz="quarter" idx="12"/>
          </p:nvPr>
        </p:nvSpPr>
        <p:spPr/>
        <p:txBody>
          <a:bodyPr/>
          <a:lstStyle/>
          <a:p>
            <a:fld id="{48FCA5FB-44FE-45AA-8999-5568BEC1EB5A}" type="slidenum">
              <a:rPr lang="en-US" smtClean="0"/>
              <a:t>24</a:t>
            </a:fld>
            <a:endParaRPr lang="en-US"/>
          </a:p>
        </p:txBody>
      </p:sp>
    </p:spTree>
    <p:extLst>
      <p:ext uri="{BB962C8B-B14F-4D97-AF65-F5344CB8AC3E}">
        <p14:creationId xmlns:p14="http://schemas.microsoft.com/office/powerpoint/2010/main" val="1664387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074BAB-9614-8219-0DD3-9C6B7B3EC0A5}"/>
              </a:ext>
            </a:extLst>
          </p:cNvPr>
          <p:cNvSpPr txBox="1"/>
          <p:nvPr/>
        </p:nvSpPr>
        <p:spPr>
          <a:xfrm>
            <a:off x="556053" y="570624"/>
            <a:ext cx="10886303" cy="4247317"/>
          </a:xfrm>
          <a:prstGeom prst="rect">
            <a:avLst/>
          </a:prstGeom>
          <a:noFill/>
        </p:spPr>
        <p:txBody>
          <a:bodyPr wrap="square" rtlCol="0">
            <a:spAutoFit/>
          </a:bodyPr>
          <a:lstStyle/>
          <a:p>
            <a:r>
              <a:rPr lang="en-US" b="1" dirty="0"/>
              <a:t>10f. Comparison of the Fundamental Assumptions of the NRCM and Pearl Methodologies (Cont’d.)</a:t>
            </a:r>
          </a:p>
          <a:p>
            <a:endParaRPr lang="en-US" dirty="0"/>
          </a:p>
          <a:p>
            <a:r>
              <a:rPr lang="en-US" b="1" i="1" dirty="0"/>
              <a:t>Points of Comparison (cont’d.):</a:t>
            </a:r>
            <a:endParaRPr lang="en-US" b="1" dirty="0"/>
          </a:p>
          <a:p>
            <a:endParaRPr lang="en-US" dirty="0"/>
          </a:p>
          <a:p>
            <a:r>
              <a:rPr lang="en-US" dirty="0"/>
              <a:t>The NRCM requirement of conditional independence (CI) of the joint random variable (Y,X) given Z </a:t>
            </a:r>
            <a:r>
              <a:rPr lang="en-US" b="1" dirty="0"/>
              <a:t>is much stronger </a:t>
            </a:r>
            <a:r>
              <a:rPr lang="en-US" dirty="0"/>
              <a:t>than the Pearl requirement of CI of the conditional random variable (Y|X).</a:t>
            </a:r>
          </a:p>
          <a:p>
            <a:endParaRPr lang="en-US" dirty="0"/>
          </a:p>
          <a:p>
            <a:r>
              <a:rPr lang="en-US" dirty="0"/>
              <a:t>In many, if not most, evaluation applications, all that is of interest is differences in group means, not heterogeneity of treatment effects (HTE) at the level of the individual unit, and </a:t>
            </a:r>
            <a:r>
              <a:rPr lang="en-US" b="1" dirty="0"/>
              <a:t>the stronger requirement is essentially irrelevant</a:t>
            </a:r>
            <a:r>
              <a:rPr lang="en-US" dirty="0"/>
              <a:t>.</a:t>
            </a:r>
          </a:p>
          <a:p>
            <a:endParaRPr lang="en-US" dirty="0"/>
          </a:p>
          <a:p>
            <a:r>
              <a:rPr lang="en-US" dirty="0"/>
              <a:t>Since </a:t>
            </a:r>
            <a:r>
              <a:rPr lang="en-US" b="1" dirty="0"/>
              <a:t>the joint distribution is not observable </a:t>
            </a:r>
            <a:r>
              <a:rPr lang="en-US" dirty="0"/>
              <a:t>at the level of the individual treatment unit, the CI condition of strong ignorability is </a:t>
            </a:r>
            <a:r>
              <a:rPr lang="en-US" b="1" dirty="0"/>
              <a:t>impossible to validate</a:t>
            </a:r>
            <a:r>
              <a:rPr lang="en-US" dirty="0"/>
              <a:t>.</a:t>
            </a:r>
          </a:p>
          <a:p>
            <a:endParaRPr lang="en-US" dirty="0"/>
          </a:p>
          <a:p>
            <a:r>
              <a:rPr lang="en-US" b="1" dirty="0"/>
              <a:t>This requirement renders the NRCM approach difficult to use and exposes it to severe criticism in operational settings.</a:t>
            </a:r>
            <a:endParaRPr lang="en-US" dirty="0"/>
          </a:p>
        </p:txBody>
      </p:sp>
      <p:sp>
        <p:nvSpPr>
          <p:cNvPr id="3" name="Slide Number Placeholder 2">
            <a:extLst>
              <a:ext uri="{FF2B5EF4-FFF2-40B4-BE49-F238E27FC236}">
                <a16:creationId xmlns:a16="http://schemas.microsoft.com/office/drawing/2014/main" id="{4A224AE3-05C9-419F-19ED-0002A65C39A7}"/>
              </a:ext>
            </a:extLst>
          </p:cNvPr>
          <p:cNvSpPr>
            <a:spLocks noGrp="1"/>
          </p:cNvSpPr>
          <p:nvPr>
            <p:ph type="sldNum" sz="quarter" idx="12"/>
          </p:nvPr>
        </p:nvSpPr>
        <p:spPr/>
        <p:txBody>
          <a:bodyPr/>
          <a:lstStyle/>
          <a:p>
            <a:fld id="{48FCA5FB-44FE-45AA-8999-5568BEC1EB5A}" type="slidenum">
              <a:rPr lang="en-US" smtClean="0"/>
              <a:t>25</a:t>
            </a:fld>
            <a:endParaRPr lang="en-US"/>
          </a:p>
        </p:txBody>
      </p:sp>
    </p:spTree>
    <p:extLst>
      <p:ext uri="{BB962C8B-B14F-4D97-AF65-F5344CB8AC3E}">
        <p14:creationId xmlns:p14="http://schemas.microsoft.com/office/powerpoint/2010/main" val="360238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0A02FA-564B-D9F2-6A46-203A7BFD886C}"/>
              </a:ext>
            </a:extLst>
          </p:cNvPr>
          <p:cNvSpPr>
            <a:spLocks noGrp="1"/>
          </p:cNvSpPr>
          <p:nvPr>
            <p:ph type="sldNum" sz="quarter" idx="12"/>
          </p:nvPr>
        </p:nvSpPr>
        <p:spPr/>
        <p:txBody>
          <a:bodyPr/>
          <a:lstStyle/>
          <a:p>
            <a:fld id="{48FCA5FB-44FE-45AA-8999-5568BEC1EB5A}" type="slidenum">
              <a:rPr lang="en-US" smtClean="0"/>
              <a:t>26</a:t>
            </a:fld>
            <a:endParaRPr lang="en-US"/>
          </a:p>
        </p:txBody>
      </p:sp>
      <p:sp>
        <p:nvSpPr>
          <p:cNvPr id="3" name="TextBox 2">
            <a:extLst>
              <a:ext uri="{FF2B5EF4-FFF2-40B4-BE49-F238E27FC236}">
                <a16:creationId xmlns:a16="http://schemas.microsoft.com/office/drawing/2014/main" id="{06CD431D-89C3-BA97-952D-3A00B4F86866}"/>
              </a:ext>
            </a:extLst>
          </p:cNvPr>
          <p:cNvSpPr txBox="1"/>
          <p:nvPr/>
        </p:nvSpPr>
        <p:spPr>
          <a:xfrm>
            <a:off x="689918" y="535166"/>
            <a:ext cx="10663882" cy="6186309"/>
          </a:xfrm>
          <a:prstGeom prst="rect">
            <a:avLst/>
          </a:prstGeom>
          <a:noFill/>
        </p:spPr>
        <p:txBody>
          <a:bodyPr wrap="square" rtlCol="0">
            <a:spAutoFit/>
          </a:bodyPr>
          <a:lstStyle/>
          <a:p>
            <a:r>
              <a:rPr lang="en-US" b="1" dirty="0"/>
              <a:t>10g. Comparison of the Fundamental Assumptions of the NRCM and Pearl Methodologies (Cont’d.)</a:t>
            </a:r>
          </a:p>
          <a:p>
            <a:endParaRPr lang="en-US" dirty="0"/>
          </a:p>
          <a:p>
            <a:r>
              <a:rPr lang="en-US" b="1" i="1" dirty="0"/>
              <a:t>Of What Use Is the Counterfactual Model?</a:t>
            </a:r>
          </a:p>
          <a:p>
            <a:endParaRPr lang="en-US" i="1" dirty="0"/>
          </a:p>
          <a:p>
            <a:r>
              <a:rPr lang="en-US" dirty="0"/>
              <a:t>Since the strong-ignorability assumption of the NRCM approach is impossible to validate, and is unnecessary in many applications, it is reasonable to ask </a:t>
            </a:r>
            <a:r>
              <a:rPr lang="en-US" b="1" dirty="0"/>
              <a:t>wherein lies its value</a:t>
            </a:r>
            <a:r>
              <a:rPr lang="en-US" dirty="0"/>
              <a:t>.</a:t>
            </a:r>
          </a:p>
          <a:p>
            <a:endParaRPr lang="en-US" dirty="0"/>
          </a:p>
          <a:p>
            <a:r>
              <a:rPr lang="en-US" dirty="0"/>
              <a:t>In </a:t>
            </a:r>
            <a:r>
              <a:rPr lang="en-US" b="1" dirty="0"/>
              <a:t>Donald Rubin’s comment on </a:t>
            </a:r>
            <a:r>
              <a:rPr lang="en-US" b="1" dirty="0" err="1"/>
              <a:t>Dawid’s</a:t>
            </a:r>
            <a:r>
              <a:rPr lang="en-US" b="1" dirty="0"/>
              <a:t> paper</a:t>
            </a:r>
            <a:r>
              <a:rPr lang="en-US" dirty="0"/>
              <a:t>, “Causal Inference without Counterfactuals,” Rubin pointed out two very useful features of the counterfactuals / strong-ignorability framework.</a:t>
            </a:r>
          </a:p>
          <a:p>
            <a:endParaRPr lang="en-US" dirty="0"/>
          </a:p>
          <a:p>
            <a:r>
              <a:rPr lang="en-US" dirty="0"/>
              <a:t>One is to facilitate </a:t>
            </a:r>
            <a:r>
              <a:rPr lang="en-US" b="1" i="1" dirty="0"/>
              <a:t>teaching</a:t>
            </a:r>
            <a:r>
              <a:rPr lang="en-US" dirty="0"/>
              <a:t> of casual inference – the concept of counterfactuals greatly facilitates understanding of causality.</a:t>
            </a:r>
          </a:p>
          <a:p>
            <a:endParaRPr lang="en-US" dirty="0"/>
          </a:p>
          <a:p>
            <a:r>
              <a:rPr lang="en-US" dirty="0"/>
              <a:t>The second is to assist </a:t>
            </a:r>
            <a:r>
              <a:rPr lang="en-US" b="1" i="1" dirty="0"/>
              <a:t>research</a:t>
            </a:r>
            <a:r>
              <a:rPr lang="en-US" dirty="0"/>
              <a:t>: analysis of the features of the joint distribution (Y,X) is very helpful in analysis of otherwise-intractable problems such as noncompliance and missing data.</a:t>
            </a:r>
          </a:p>
          <a:p>
            <a:endParaRPr lang="en-US" dirty="0"/>
          </a:p>
          <a:p>
            <a:r>
              <a:rPr lang="en-US" dirty="0"/>
              <a:t>The counterfactuals / potential-outcomes framework is useful for </a:t>
            </a:r>
            <a:r>
              <a:rPr lang="en-US" b="1" i="1" dirty="0"/>
              <a:t>teaching and research</a:t>
            </a:r>
            <a:r>
              <a:rPr lang="en-US" dirty="0"/>
              <a:t>.  In those contexts, assumptions are simply asserted, with no need for validation / justification.</a:t>
            </a:r>
          </a:p>
          <a:p>
            <a:endParaRPr lang="en-US" dirty="0"/>
          </a:p>
          <a:p>
            <a:r>
              <a:rPr lang="en-US" b="1" dirty="0"/>
              <a:t>For practical applications</a:t>
            </a:r>
            <a:r>
              <a:rPr lang="en-US" dirty="0"/>
              <a:t>, the stringent requirement of strong ignorability, and the requirement to represent causal knowledge in the form of strong-ignorability statements, </a:t>
            </a:r>
            <a:r>
              <a:rPr lang="en-US" b="1" dirty="0"/>
              <a:t>greatly diminishes the usefulness of the NRCM approach</a:t>
            </a:r>
            <a:r>
              <a:rPr lang="en-US" dirty="0"/>
              <a:t>.</a:t>
            </a:r>
          </a:p>
        </p:txBody>
      </p:sp>
    </p:spTree>
    <p:extLst>
      <p:ext uri="{BB962C8B-B14F-4D97-AF65-F5344CB8AC3E}">
        <p14:creationId xmlns:p14="http://schemas.microsoft.com/office/powerpoint/2010/main" val="334414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B483E8-280C-7A02-EE09-55CE9EF0B996}"/>
              </a:ext>
            </a:extLst>
          </p:cNvPr>
          <p:cNvSpPr txBox="1"/>
          <p:nvPr/>
        </p:nvSpPr>
        <p:spPr>
          <a:xfrm>
            <a:off x="669324" y="612844"/>
            <a:ext cx="10538254" cy="5909310"/>
          </a:xfrm>
          <a:prstGeom prst="rect">
            <a:avLst/>
          </a:prstGeom>
          <a:noFill/>
        </p:spPr>
        <p:txBody>
          <a:bodyPr wrap="square" rtlCol="0">
            <a:spAutoFit/>
          </a:bodyPr>
          <a:lstStyle/>
          <a:p>
            <a:r>
              <a:rPr lang="en-US" b="1" dirty="0"/>
              <a:t>11. Pros and Cons of the Neyman-Rubin Causal Model Approach</a:t>
            </a:r>
          </a:p>
          <a:p>
            <a:endParaRPr lang="en-US" dirty="0"/>
          </a:p>
          <a:p>
            <a:r>
              <a:rPr lang="en-US" b="1" dirty="0"/>
              <a:t>Pros:</a:t>
            </a:r>
          </a:p>
          <a:p>
            <a:endParaRPr lang="en-US" dirty="0"/>
          </a:p>
          <a:p>
            <a:r>
              <a:rPr lang="en-US" b="1" dirty="0"/>
              <a:t>Simplicity</a:t>
            </a:r>
            <a:r>
              <a:rPr lang="en-US" dirty="0"/>
              <a:t>: Through use of the </a:t>
            </a:r>
            <a:r>
              <a:rPr lang="en-US" b="1" dirty="0"/>
              <a:t>propensity score </a:t>
            </a:r>
            <a:r>
              <a:rPr lang="en-US" dirty="0"/>
              <a:t>(the probability of selection for treatment), the “curse of dimensionality” of having to average over a multivariate Z distribution (Gibbs sampling, MCMC algorithm)) is obviated.  All that is necessary is to average over the propensity score, a single (univariate) variable.  (Estimation of the propensity score is straightforward (a logistic regression model based on observed covariates).)</a:t>
            </a:r>
          </a:p>
          <a:p>
            <a:endParaRPr lang="en-US" dirty="0"/>
          </a:p>
          <a:p>
            <a:r>
              <a:rPr lang="en-US" dirty="0"/>
              <a:t>The counterfactuals approach to causal inference is very useful for </a:t>
            </a:r>
            <a:r>
              <a:rPr lang="en-US" b="1" dirty="0"/>
              <a:t>teaching and research</a:t>
            </a:r>
            <a:r>
              <a:rPr lang="en-US" dirty="0"/>
              <a:t>.</a:t>
            </a:r>
          </a:p>
          <a:p>
            <a:endParaRPr lang="en-US" dirty="0"/>
          </a:p>
          <a:p>
            <a:r>
              <a:rPr lang="en-US" dirty="0"/>
              <a:t>The NRCM approach is </a:t>
            </a:r>
            <a:r>
              <a:rPr lang="en-US" b="1" dirty="0"/>
              <a:t>generally accepted by the statistical establishment</a:t>
            </a:r>
            <a:r>
              <a:rPr lang="en-US" dirty="0"/>
              <a:t>.</a:t>
            </a:r>
          </a:p>
          <a:p>
            <a:endParaRPr lang="en-US" dirty="0"/>
          </a:p>
          <a:p>
            <a:pPr lvl="1"/>
            <a:r>
              <a:rPr lang="en-US" dirty="0"/>
              <a:t>Some government agencies now require estimation of propensity scores in analysis of observational data.</a:t>
            </a:r>
          </a:p>
          <a:p>
            <a:pPr lvl="1"/>
            <a:endParaRPr lang="en-US" dirty="0"/>
          </a:p>
          <a:p>
            <a:pPr lvl="1"/>
            <a:r>
              <a:rPr lang="en-US" dirty="0"/>
              <a:t>For his work on the NRCM, James Heckman was awarded the Nobel Prize in Economics.</a:t>
            </a:r>
          </a:p>
          <a:p>
            <a:pPr lvl="1"/>
            <a:endParaRPr lang="en-US" dirty="0"/>
          </a:p>
          <a:p>
            <a:pPr lvl="1"/>
            <a:r>
              <a:rPr lang="en-US" dirty="0"/>
              <a:t>The method is presented in many books on econometrics.</a:t>
            </a:r>
          </a:p>
          <a:p>
            <a:pPr lvl="1"/>
            <a:endParaRPr lang="en-US" dirty="0"/>
          </a:p>
          <a:p>
            <a:pPr lvl="1"/>
            <a:r>
              <a:rPr lang="en-US" dirty="0"/>
              <a:t>Statistical software packages are widely available to perform the analysis.</a:t>
            </a:r>
          </a:p>
        </p:txBody>
      </p:sp>
      <p:sp>
        <p:nvSpPr>
          <p:cNvPr id="3" name="Slide Number Placeholder 2">
            <a:extLst>
              <a:ext uri="{FF2B5EF4-FFF2-40B4-BE49-F238E27FC236}">
                <a16:creationId xmlns:a16="http://schemas.microsoft.com/office/drawing/2014/main" id="{F4EC37A6-C1C9-0772-C2AA-23C3CF1F2BDA}"/>
              </a:ext>
            </a:extLst>
          </p:cNvPr>
          <p:cNvSpPr>
            <a:spLocks noGrp="1"/>
          </p:cNvSpPr>
          <p:nvPr>
            <p:ph type="sldNum" sz="quarter" idx="12"/>
          </p:nvPr>
        </p:nvSpPr>
        <p:spPr/>
        <p:txBody>
          <a:bodyPr/>
          <a:lstStyle/>
          <a:p>
            <a:fld id="{48FCA5FB-44FE-45AA-8999-5568BEC1EB5A}" type="slidenum">
              <a:rPr lang="en-US" smtClean="0"/>
              <a:t>27</a:t>
            </a:fld>
            <a:endParaRPr lang="en-US"/>
          </a:p>
        </p:txBody>
      </p:sp>
    </p:spTree>
    <p:extLst>
      <p:ext uri="{BB962C8B-B14F-4D97-AF65-F5344CB8AC3E}">
        <p14:creationId xmlns:p14="http://schemas.microsoft.com/office/powerpoint/2010/main" val="3402412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8D3EEF-F512-19BA-B820-F39989FF228F}"/>
              </a:ext>
            </a:extLst>
          </p:cNvPr>
          <p:cNvSpPr txBox="1"/>
          <p:nvPr/>
        </p:nvSpPr>
        <p:spPr>
          <a:xfrm>
            <a:off x="778476" y="459412"/>
            <a:ext cx="10744200" cy="3693319"/>
          </a:xfrm>
          <a:prstGeom prst="rect">
            <a:avLst/>
          </a:prstGeom>
          <a:noFill/>
        </p:spPr>
        <p:txBody>
          <a:bodyPr wrap="square" rtlCol="0">
            <a:spAutoFit/>
          </a:bodyPr>
          <a:lstStyle/>
          <a:p>
            <a:r>
              <a:rPr lang="en-US" b="1" dirty="0"/>
              <a:t>11b. Pros and Cons of the Neyman-Rubin Causal Model Approach (Cont’d.)</a:t>
            </a:r>
          </a:p>
          <a:p>
            <a:endParaRPr lang="en-US" dirty="0"/>
          </a:p>
          <a:p>
            <a:r>
              <a:rPr lang="en-US" b="1" dirty="0"/>
              <a:t>Cons:</a:t>
            </a:r>
          </a:p>
          <a:p>
            <a:endParaRPr lang="en-US" dirty="0"/>
          </a:p>
          <a:p>
            <a:r>
              <a:rPr lang="en-US" b="1" dirty="0"/>
              <a:t>A fundamental problem with the NRCM approach </a:t>
            </a:r>
            <a:r>
              <a:rPr lang="en-US" dirty="0"/>
              <a:t>is the difficulty in justifying the model assumptions:</a:t>
            </a:r>
          </a:p>
          <a:p>
            <a:endParaRPr lang="en-US" dirty="0"/>
          </a:p>
          <a:p>
            <a:pPr lvl="1"/>
            <a:r>
              <a:rPr lang="en-US" dirty="0"/>
              <a:t>Pearl: “Strong ignorability is a convenient syntactic tool for manipulating counterfactual formulas, as well as a convenient way of formally assuming admissibility (of Z) without having to justify it.  …Hardly anyone knows how to apply it in practice because the counterfactual variables are unobservable, and scientific knowledge is not stored in a form that allows reliable judgment about conditional independence of counterfactuals.  It is not surprising, therefore, that “strong ignorability” is used almost exclusively as a surrogate for the assumption “Z is admissible” and rarely, if ever, as a criterion to protect us from bad choices of Z.”</a:t>
            </a:r>
          </a:p>
        </p:txBody>
      </p:sp>
      <p:sp>
        <p:nvSpPr>
          <p:cNvPr id="3" name="Slide Number Placeholder 2">
            <a:extLst>
              <a:ext uri="{FF2B5EF4-FFF2-40B4-BE49-F238E27FC236}">
                <a16:creationId xmlns:a16="http://schemas.microsoft.com/office/drawing/2014/main" id="{EFA5FD4F-BFA4-6E49-585D-A5E2A58195F2}"/>
              </a:ext>
            </a:extLst>
          </p:cNvPr>
          <p:cNvSpPr>
            <a:spLocks noGrp="1"/>
          </p:cNvSpPr>
          <p:nvPr>
            <p:ph type="sldNum" sz="quarter" idx="12"/>
          </p:nvPr>
        </p:nvSpPr>
        <p:spPr/>
        <p:txBody>
          <a:bodyPr/>
          <a:lstStyle/>
          <a:p>
            <a:fld id="{48FCA5FB-44FE-45AA-8999-5568BEC1EB5A}" type="slidenum">
              <a:rPr lang="en-US" smtClean="0"/>
              <a:t>28</a:t>
            </a:fld>
            <a:endParaRPr lang="en-US"/>
          </a:p>
        </p:txBody>
      </p:sp>
    </p:spTree>
    <p:extLst>
      <p:ext uri="{BB962C8B-B14F-4D97-AF65-F5344CB8AC3E}">
        <p14:creationId xmlns:p14="http://schemas.microsoft.com/office/powerpoint/2010/main" val="3327175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E3F21A-3326-C91A-90D7-49571533E6D9}"/>
              </a:ext>
            </a:extLst>
          </p:cNvPr>
          <p:cNvSpPr txBox="1"/>
          <p:nvPr/>
        </p:nvSpPr>
        <p:spPr>
          <a:xfrm>
            <a:off x="778476" y="459412"/>
            <a:ext cx="10744200" cy="4524315"/>
          </a:xfrm>
          <a:prstGeom prst="rect">
            <a:avLst/>
          </a:prstGeom>
          <a:noFill/>
        </p:spPr>
        <p:txBody>
          <a:bodyPr wrap="square" rtlCol="0">
            <a:spAutoFit/>
          </a:bodyPr>
          <a:lstStyle/>
          <a:p>
            <a:r>
              <a:rPr lang="en-US" b="1" dirty="0"/>
              <a:t>11c. Pros and Cons of the Neyman-Rubin Causal Model Approach (Cont’d.)</a:t>
            </a:r>
          </a:p>
          <a:p>
            <a:endParaRPr lang="en-US" dirty="0"/>
          </a:p>
          <a:p>
            <a:r>
              <a:rPr lang="en-US" b="1" dirty="0"/>
              <a:t>Cons (Cont’d.):</a:t>
            </a:r>
          </a:p>
          <a:p>
            <a:endParaRPr lang="en-US" dirty="0"/>
          </a:p>
          <a:p>
            <a:r>
              <a:rPr lang="en-US" b="1" dirty="0"/>
              <a:t>There is no well-defined procedure for assessing model validity </a:t>
            </a:r>
            <a:r>
              <a:rPr lang="en-US" dirty="0"/>
              <a:t>(strong ignorability), or for assessing estimability, or for deciding which variables should or should not be conditioned on to obtain unbiased estimates of causal effects.  It is impossible to validate the strong ignorability assumption, and easy for a critic to fault.</a:t>
            </a:r>
          </a:p>
          <a:p>
            <a:endParaRPr lang="en-US" dirty="0"/>
          </a:p>
          <a:p>
            <a:r>
              <a:rPr lang="en-US" b="1" dirty="0"/>
              <a:t>There is no well-defined procedure for repairing or revising a model </a:t>
            </a:r>
            <a:r>
              <a:rPr lang="en-US" dirty="0"/>
              <a:t>if the strong ignorability assumption is invalidated.  Invalidation of the assumption of strong ignorability in the NRCM approach has dire consequences, similar to invalidation of the assumption of randomized assignment in an experimental design, and the methodology offers no guide to rectifying the situation.</a:t>
            </a:r>
          </a:p>
          <a:p>
            <a:endParaRPr lang="en-US" dirty="0"/>
          </a:p>
          <a:p>
            <a:r>
              <a:rPr lang="en-US" dirty="0"/>
              <a:t>Although very useful in teaching and research applications, in real-world applications, the NCMR approach is an inflexible, fragile, non-robust “all-or-nothing” approach.   </a:t>
            </a:r>
            <a:r>
              <a:rPr lang="en-US" b="1" dirty="0"/>
              <a:t>It is an arcane, abstruse, “metaphysical” approach that is difficult to implement and justify in operational settings.</a:t>
            </a:r>
          </a:p>
        </p:txBody>
      </p:sp>
      <p:sp>
        <p:nvSpPr>
          <p:cNvPr id="3" name="Slide Number Placeholder 2">
            <a:extLst>
              <a:ext uri="{FF2B5EF4-FFF2-40B4-BE49-F238E27FC236}">
                <a16:creationId xmlns:a16="http://schemas.microsoft.com/office/drawing/2014/main" id="{8F086E76-3678-151A-82F9-CD819CF795AA}"/>
              </a:ext>
            </a:extLst>
          </p:cNvPr>
          <p:cNvSpPr>
            <a:spLocks noGrp="1"/>
          </p:cNvSpPr>
          <p:nvPr>
            <p:ph type="sldNum" sz="quarter" idx="12"/>
          </p:nvPr>
        </p:nvSpPr>
        <p:spPr/>
        <p:txBody>
          <a:bodyPr/>
          <a:lstStyle/>
          <a:p>
            <a:fld id="{48FCA5FB-44FE-45AA-8999-5568BEC1EB5A}" type="slidenum">
              <a:rPr lang="en-US" smtClean="0"/>
              <a:t>29</a:t>
            </a:fld>
            <a:endParaRPr lang="en-US"/>
          </a:p>
        </p:txBody>
      </p:sp>
    </p:spTree>
    <p:extLst>
      <p:ext uri="{BB962C8B-B14F-4D97-AF65-F5344CB8AC3E}">
        <p14:creationId xmlns:p14="http://schemas.microsoft.com/office/powerpoint/2010/main" val="122959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045166-BAF4-24E1-7B86-1A70468AEEAB}"/>
              </a:ext>
            </a:extLst>
          </p:cNvPr>
          <p:cNvSpPr txBox="1"/>
          <p:nvPr/>
        </p:nvSpPr>
        <p:spPr>
          <a:xfrm>
            <a:off x="436605" y="612844"/>
            <a:ext cx="11318789" cy="5632311"/>
          </a:xfrm>
          <a:prstGeom prst="rect">
            <a:avLst/>
          </a:prstGeom>
          <a:noFill/>
        </p:spPr>
        <p:txBody>
          <a:bodyPr wrap="square" rtlCol="0">
            <a:spAutoFit/>
          </a:bodyPr>
          <a:lstStyle/>
          <a:p>
            <a:pPr marL="342900" indent="-342900">
              <a:buAutoNum type="arabicPeriod"/>
            </a:pPr>
            <a:r>
              <a:rPr lang="en-US" b="1" dirty="0"/>
              <a:t>Two Basic OT&amp;E Activities: Estimation of Average Performance and Conditional Performance</a:t>
            </a:r>
          </a:p>
          <a:p>
            <a:endParaRPr lang="en-US" dirty="0"/>
          </a:p>
          <a:p>
            <a:pPr marL="342900" indent="-342900">
              <a:buAutoNum type="arabicPeriod"/>
            </a:pPr>
            <a:r>
              <a:rPr lang="en-US" dirty="0"/>
              <a:t>Estimate the </a:t>
            </a:r>
            <a:r>
              <a:rPr lang="en-US" b="1" dirty="0"/>
              <a:t>average performance </a:t>
            </a:r>
            <a:r>
              <a:rPr lang="en-US" dirty="0"/>
              <a:t>of a system or component for one or more “standard” situations</a:t>
            </a:r>
          </a:p>
          <a:p>
            <a:pPr marL="342900" indent="-342900">
              <a:buAutoNum type="arabicPeriod"/>
            </a:pPr>
            <a:endParaRPr lang="en-US" dirty="0"/>
          </a:p>
          <a:p>
            <a:pPr lvl="1"/>
            <a:r>
              <a:rPr lang="en-US" b="1" dirty="0"/>
              <a:t>Descriptive analysis </a:t>
            </a:r>
            <a:r>
              <a:rPr lang="en-US" dirty="0"/>
              <a:t>of population characteristics: Simple random sampling (infinite populations); (descriptive) sample survey (finite populations)</a:t>
            </a:r>
          </a:p>
          <a:p>
            <a:pPr lvl="1"/>
            <a:endParaRPr lang="en-US" dirty="0"/>
          </a:p>
          <a:p>
            <a:pPr lvl="1"/>
            <a:r>
              <a:rPr lang="en-US" dirty="0"/>
              <a:t>Methodology: Determine sample sizes to achieve desired level of precision for estimates; confidence intervals, tests of statistical significance</a:t>
            </a:r>
          </a:p>
          <a:p>
            <a:pPr marL="800100" lvl="1" indent="-342900">
              <a:buAutoNum type="arabicPeriod"/>
            </a:pPr>
            <a:endParaRPr lang="en-US" dirty="0"/>
          </a:p>
          <a:p>
            <a:r>
              <a:rPr lang="en-US" dirty="0"/>
              <a:t>2. Estimate performance </a:t>
            </a:r>
            <a:r>
              <a:rPr lang="en-US" b="1" dirty="0"/>
              <a:t>conditional on </a:t>
            </a:r>
            <a:r>
              <a:rPr lang="en-US" dirty="0"/>
              <a:t>values of system and environmental variables</a:t>
            </a:r>
          </a:p>
          <a:p>
            <a:endParaRPr lang="en-US" dirty="0"/>
          </a:p>
          <a:p>
            <a:pPr lvl="1"/>
            <a:r>
              <a:rPr lang="en-US" b="1" dirty="0"/>
              <a:t>Causal inference</a:t>
            </a:r>
            <a:r>
              <a:rPr lang="en-US" dirty="0"/>
              <a:t>: Obtain an accurate estimate of the distribution (or distribution feature; “causal effect”) of an output variable, Y, conditional on values for input variables, X, in the presence of covariates, Z.</a:t>
            </a:r>
          </a:p>
          <a:p>
            <a:pPr lvl="1"/>
            <a:endParaRPr lang="en-US" dirty="0"/>
          </a:p>
          <a:p>
            <a:pPr lvl="1"/>
            <a:r>
              <a:rPr lang="en-US" dirty="0"/>
              <a:t>Methodologies: Experimental design, analytical sample survey design, and observational data analysis (Neyman-Rubin Causal Model (</a:t>
            </a:r>
            <a:r>
              <a:rPr lang="en-US" b="1" dirty="0"/>
              <a:t>traditional statistical approach</a:t>
            </a:r>
            <a:r>
              <a:rPr lang="en-US" dirty="0"/>
              <a:t>), Pearl Structured Causal Model (</a:t>
            </a:r>
            <a:r>
              <a:rPr lang="en-US" b="1" dirty="0"/>
              <a:t>AI-based approach</a:t>
            </a:r>
            <a:r>
              <a:rPr lang="en-US" dirty="0"/>
              <a:t>))</a:t>
            </a:r>
          </a:p>
          <a:p>
            <a:pPr lvl="1"/>
            <a:endParaRPr lang="en-US" dirty="0"/>
          </a:p>
          <a:p>
            <a:r>
              <a:rPr lang="en-US" dirty="0"/>
              <a:t>This presentation will summarize and compare methodologies for </a:t>
            </a:r>
            <a:r>
              <a:rPr lang="en-US" b="1" dirty="0"/>
              <a:t>causal inference</a:t>
            </a:r>
            <a:r>
              <a:rPr lang="en-US" dirty="0"/>
              <a:t>, focusing on the application of the </a:t>
            </a:r>
            <a:r>
              <a:rPr lang="en-US" b="1" dirty="0"/>
              <a:t>NRCM</a:t>
            </a:r>
            <a:r>
              <a:rPr lang="en-US" dirty="0"/>
              <a:t> and </a:t>
            </a:r>
            <a:r>
              <a:rPr lang="en-US" b="1" dirty="0"/>
              <a:t>Pearl’s AI-based methodology </a:t>
            </a:r>
            <a:r>
              <a:rPr lang="en-US" dirty="0"/>
              <a:t>in OT&amp;E.  (Also relevant to descriptive analysis.)</a:t>
            </a:r>
          </a:p>
        </p:txBody>
      </p:sp>
      <p:sp>
        <p:nvSpPr>
          <p:cNvPr id="3" name="Slide Number Placeholder 2">
            <a:extLst>
              <a:ext uri="{FF2B5EF4-FFF2-40B4-BE49-F238E27FC236}">
                <a16:creationId xmlns:a16="http://schemas.microsoft.com/office/drawing/2014/main" id="{1641719F-54AC-B30E-9089-83BF9B0E5A04}"/>
              </a:ext>
            </a:extLst>
          </p:cNvPr>
          <p:cNvSpPr>
            <a:spLocks noGrp="1"/>
          </p:cNvSpPr>
          <p:nvPr>
            <p:ph type="sldNum" sz="quarter" idx="12"/>
          </p:nvPr>
        </p:nvSpPr>
        <p:spPr/>
        <p:txBody>
          <a:bodyPr/>
          <a:lstStyle/>
          <a:p>
            <a:fld id="{48FCA5FB-44FE-45AA-8999-5568BEC1EB5A}" type="slidenum">
              <a:rPr lang="en-US" smtClean="0"/>
              <a:t>3</a:t>
            </a:fld>
            <a:endParaRPr lang="en-US"/>
          </a:p>
        </p:txBody>
      </p:sp>
    </p:spTree>
    <p:extLst>
      <p:ext uri="{BB962C8B-B14F-4D97-AF65-F5344CB8AC3E}">
        <p14:creationId xmlns:p14="http://schemas.microsoft.com/office/powerpoint/2010/main" val="38110018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F8F80D5-D390-D594-11B5-2F13ED7BF307}"/>
                  </a:ext>
                </a:extLst>
              </p:cNvPr>
              <p:cNvSpPr txBox="1"/>
              <p:nvPr/>
            </p:nvSpPr>
            <p:spPr>
              <a:xfrm>
                <a:off x="669324" y="731261"/>
                <a:ext cx="10853352" cy="5196487"/>
              </a:xfrm>
              <a:prstGeom prst="rect">
                <a:avLst/>
              </a:prstGeom>
              <a:noFill/>
            </p:spPr>
            <p:txBody>
              <a:bodyPr wrap="square" rtlCol="0">
                <a:spAutoFit/>
              </a:bodyPr>
              <a:lstStyle/>
              <a:p>
                <a:r>
                  <a:rPr lang="en-US" b="1" dirty="0"/>
                  <a:t>11d. Pros and Cons of the Neyman-Rubin Causal Model Approach (Cont’d.)</a:t>
                </a:r>
              </a:p>
              <a:p>
                <a:endParaRPr lang="en-US" dirty="0"/>
              </a:p>
              <a:p>
                <a:r>
                  <a:rPr lang="en-US" b="1" dirty="0"/>
                  <a:t>Cons (Cont’d.):</a:t>
                </a:r>
              </a:p>
              <a:p>
                <a:endParaRPr lang="en-US" dirty="0"/>
              </a:p>
              <a:p>
                <a:r>
                  <a:rPr lang="en-US" b="1" dirty="0"/>
                  <a:t>Problems related to the propensity score:</a:t>
                </a:r>
              </a:p>
              <a:p>
                <a:endParaRPr lang="en-US" dirty="0"/>
              </a:p>
              <a:p>
                <a:r>
                  <a:rPr lang="en-US" dirty="0"/>
                  <a:t>Recall: The </a:t>
                </a:r>
                <a:r>
                  <a:rPr lang="en-US" b="1" dirty="0"/>
                  <a:t>propensity score </a:t>
                </a:r>
                <a:r>
                  <a:rPr lang="en-US" dirty="0"/>
                  <a:t>is the probability of assignment to treatment, given covariates Z=z: L(z) = P(X=1|Z=z).</a:t>
                </a:r>
              </a:p>
              <a:p>
                <a:endParaRPr lang="en-US" dirty="0"/>
              </a:p>
              <a:p>
                <a:r>
                  <a:rPr lang="en-US" b="1" dirty="0"/>
                  <a:t>Rosenbaum-Rubin</a:t>
                </a:r>
                <a:r>
                  <a:rPr lang="en-US" dirty="0"/>
                  <a:t> result: The causal effect may be estimated by averaging over the </a:t>
                </a:r>
                <a:r>
                  <a:rPr lang="en-US" b="1" dirty="0"/>
                  <a:t>univariate</a:t>
                </a:r>
                <a:r>
                  <a:rPr lang="en-US" dirty="0"/>
                  <a:t> propensity score given the covariates, instead of averaging over the joint </a:t>
                </a:r>
                <a:r>
                  <a:rPr lang="en-US" b="1" dirty="0"/>
                  <a:t>multivariate</a:t>
                </a:r>
                <a:r>
                  <a:rPr lang="en-US" dirty="0"/>
                  <a:t> distribution of the covariates.</a:t>
                </a:r>
              </a:p>
              <a:p>
                <a:endParaRPr lang="en-US"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e>
                        <m:e>
                          <m:r>
                            <a:rPr lang="en-US" b="0" i="1" smtClean="0">
                              <a:latin typeface="Cambria Math" panose="02040503050406030204" pitchFamily="18" charset="0"/>
                            </a:rPr>
                            <m:t>𝑑𝑜</m:t>
                          </m:r>
                          <m:r>
                            <a:rPr lang="en-US" b="0" i="1" smtClean="0">
                              <a:latin typeface="Cambria Math" panose="02040503050406030204" pitchFamily="18" charset="0"/>
                            </a:rPr>
                            <m:t> </m:t>
                          </m:r>
                          <m:r>
                            <a:rPr lang="en-US" b="0" i="1" smtClean="0">
                              <a:latin typeface="Cambria Math" panose="02040503050406030204" pitchFamily="18" charset="0"/>
                            </a:rPr>
                            <m:t>𝑥</m:t>
                          </m:r>
                        </m:e>
                      </m:d>
                      <m:r>
                        <a:rPr lang="en-US" b="0" i="1" smtClean="0">
                          <a:latin typeface="Cambria Math" panose="02040503050406030204" pitchFamily="18" charset="0"/>
                        </a:rPr>
                        <m:t>=</m:t>
                      </m:r>
                      <m:nary>
                        <m:naryPr>
                          <m:chr m:val="∑"/>
                          <m:supHide m:val="on"/>
                          <m:ctrlPr>
                            <a:rPr lang="en-US" i="1" smtClean="0">
                              <a:latin typeface="Cambria Math" panose="02040503050406030204" pitchFamily="18" charset="0"/>
                            </a:rPr>
                          </m:ctrlPr>
                        </m:naryPr>
                        <m:sub>
                          <m:r>
                            <m:rPr>
                              <m:brk m:alnAt="7"/>
                            </m:rPr>
                            <a:rPr lang="en-US" b="0" i="1" smtClean="0">
                              <a:latin typeface="Cambria Math" panose="02040503050406030204" pitchFamily="18" charset="0"/>
                            </a:rPr>
                            <m:t>𝑧</m:t>
                          </m:r>
                        </m:sub>
                        <m:sup/>
                        <m:e>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e>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𝑧</m:t>
                              </m:r>
                            </m:e>
                          </m:d>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𝑧</m:t>
                          </m:r>
                          <m:r>
                            <a:rPr lang="en-US" b="0" i="1" smtClean="0">
                              <a:latin typeface="Cambria Math" panose="02040503050406030204" pitchFamily="18" charset="0"/>
                            </a:rPr>
                            <m:t>)</m:t>
                          </m:r>
                        </m:e>
                      </m:nary>
                      <m:r>
                        <a:rPr lang="en-US" b="0" i="1" smtClean="0">
                          <a:latin typeface="Cambria Math" panose="02040503050406030204" pitchFamily="18" charset="0"/>
                        </a:rPr>
                        <m:t>=</m:t>
                      </m:r>
                      <m:nary>
                        <m:naryPr>
                          <m:chr m:val="∑"/>
                          <m:supHide m:val="on"/>
                          <m:ctrlPr>
                            <a:rPr lang="en-US" b="0" i="1" smtClean="0">
                              <a:latin typeface="Cambria Math" panose="02040503050406030204" pitchFamily="18" charset="0"/>
                            </a:rPr>
                          </m:ctrlPr>
                        </m:naryPr>
                        <m:sub>
                          <m:r>
                            <m:rPr>
                              <m:brk m:alnAt="7"/>
                            </m:rPr>
                            <a:rPr lang="en-US" b="0" i="1" smtClean="0">
                              <a:latin typeface="Cambria Math" panose="02040503050406030204" pitchFamily="18" charset="0"/>
                            </a:rPr>
                            <m:t>𝑙</m:t>
                          </m:r>
                        </m:sub>
                        <m:sup/>
                        <m:e>
                          <m:r>
                            <a:rPr lang="en-US" i="1">
                              <a:latin typeface="Cambria Math" panose="02040503050406030204" pitchFamily="18" charset="0"/>
                            </a:rPr>
                            <m:t>𝑃</m:t>
                          </m:r>
                          <m:d>
                            <m:dPr>
                              <m:ctrlPr>
                                <a:rPr lang="en-US" i="1">
                                  <a:latin typeface="Cambria Math" panose="02040503050406030204" pitchFamily="18" charset="0"/>
                                </a:rPr>
                              </m:ctrlPr>
                            </m:dPr>
                            <m:e>
                              <m:r>
                                <a:rPr lang="en-US" i="1">
                                  <a:latin typeface="Cambria Math" panose="02040503050406030204" pitchFamily="18" charset="0"/>
                                </a:rPr>
                                <m:t>𝑦</m:t>
                              </m:r>
                            </m:e>
                            <m:e>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𝑙</m:t>
                              </m:r>
                            </m:e>
                          </m:d>
                          <m:r>
                            <a:rPr lang="en-US" i="1">
                              <a:latin typeface="Cambria Math" panose="02040503050406030204" pitchFamily="18" charset="0"/>
                            </a:rPr>
                            <m:t>𝑃</m:t>
                          </m:r>
                          <m:r>
                            <a:rPr lang="en-US" i="1">
                              <a:latin typeface="Cambria Math" panose="02040503050406030204" pitchFamily="18" charset="0"/>
                            </a:rPr>
                            <m:t>(</m:t>
                          </m:r>
                          <m:r>
                            <a:rPr lang="en-US" i="1">
                              <a:latin typeface="Cambria Math" panose="02040503050406030204" pitchFamily="18" charset="0"/>
                            </a:rPr>
                            <m:t>𝑙</m:t>
                          </m:r>
                          <m:r>
                            <a:rPr lang="en-US" b="0" i="1" smtClean="0">
                              <a:latin typeface="Cambria Math" panose="02040503050406030204" pitchFamily="18" charset="0"/>
                            </a:rPr>
                            <m:t>)</m:t>
                          </m:r>
                        </m:e>
                      </m:nary>
                    </m:oMath>
                  </m:oMathPara>
                </a14:m>
                <a:endParaRPr lang="en-US" dirty="0"/>
              </a:p>
              <a:p>
                <a:endParaRPr lang="en-US" dirty="0"/>
              </a:p>
              <a:p>
                <a:r>
                  <a:rPr lang="en-US" dirty="0"/>
                  <a:t>This averaging is accomplished by post-stratifying over categories of the propensity score, or by including it in a regression model, or by inverse-probability weighting with it.</a:t>
                </a:r>
              </a:p>
              <a:p>
                <a:r>
                  <a:rPr lang="en-US" dirty="0"/>
                  <a:t> </a:t>
                </a:r>
              </a:p>
              <a:p>
                <a:r>
                  <a:rPr lang="en-US" dirty="0"/>
                  <a:t>Note that the propensity-score simplification has nothing to do with causality</a:t>
                </a:r>
                <a:r>
                  <a:rPr lang="en-US" b="1" dirty="0"/>
                  <a:t>: it is simply a computational device</a:t>
                </a:r>
                <a:r>
                  <a:rPr lang="en-US" dirty="0"/>
                  <a:t>.</a:t>
                </a:r>
              </a:p>
            </p:txBody>
          </p:sp>
        </mc:Choice>
        <mc:Fallback xmlns="">
          <p:sp>
            <p:nvSpPr>
              <p:cNvPr id="2" name="TextBox 1">
                <a:extLst>
                  <a:ext uri="{FF2B5EF4-FFF2-40B4-BE49-F238E27FC236}">
                    <a16:creationId xmlns:a16="http://schemas.microsoft.com/office/drawing/2014/main" id="{EF8F80D5-D390-D594-11B5-2F13ED7BF307}"/>
                  </a:ext>
                </a:extLst>
              </p:cNvPr>
              <p:cNvSpPr txBox="1">
                <a:spLocks noRot="1" noChangeAspect="1" noMove="1" noResize="1" noEditPoints="1" noAdjustHandles="1" noChangeArrowheads="1" noChangeShapeType="1" noTextEdit="1"/>
              </p:cNvSpPr>
              <p:nvPr/>
            </p:nvSpPr>
            <p:spPr>
              <a:xfrm>
                <a:off x="669324" y="731261"/>
                <a:ext cx="10853352" cy="5196487"/>
              </a:xfrm>
              <a:prstGeom prst="rect">
                <a:avLst/>
              </a:prstGeom>
              <a:blipFill>
                <a:blip r:embed="rId2"/>
                <a:stretch>
                  <a:fillRect l="-506" t="-704" b="-939"/>
                </a:stretch>
              </a:blipFill>
            </p:spPr>
            <p:txBody>
              <a:bodyPr/>
              <a:lstStyle/>
              <a:p>
                <a:r>
                  <a:rPr lang="en-US">
                    <a:noFill/>
                  </a:rPr>
                  <a:t> </a:t>
                </a:r>
              </a:p>
            </p:txBody>
          </p:sp>
        </mc:Fallback>
      </mc:AlternateContent>
      <p:sp>
        <p:nvSpPr>
          <p:cNvPr id="3" name="Slide Number Placeholder 2">
            <a:extLst>
              <a:ext uri="{FF2B5EF4-FFF2-40B4-BE49-F238E27FC236}">
                <a16:creationId xmlns:a16="http://schemas.microsoft.com/office/drawing/2014/main" id="{93FB45F6-2514-10F7-C559-1FEE402C667A}"/>
              </a:ext>
            </a:extLst>
          </p:cNvPr>
          <p:cNvSpPr>
            <a:spLocks noGrp="1"/>
          </p:cNvSpPr>
          <p:nvPr>
            <p:ph type="sldNum" sz="quarter" idx="12"/>
          </p:nvPr>
        </p:nvSpPr>
        <p:spPr/>
        <p:txBody>
          <a:bodyPr/>
          <a:lstStyle/>
          <a:p>
            <a:fld id="{48FCA5FB-44FE-45AA-8999-5568BEC1EB5A}" type="slidenum">
              <a:rPr lang="en-US" smtClean="0"/>
              <a:t>30</a:t>
            </a:fld>
            <a:endParaRPr lang="en-US"/>
          </a:p>
        </p:txBody>
      </p:sp>
    </p:spTree>
    <p:extLst>
      <p:ext uri="{BB962C8B-B14F-4D97-AF65-F5344CB8AC3E}">
        <p14:creationId xmlns:p14="http://schemas.microsoft.com/office/powerpoint/2010/main" val="1798007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63D14D-6638-B333-5782-CDF4ECA0554F}"/>
              </a:ext>
            </a:extLst>
          </p:cNvPr>
          <p:cNvSpPr txBox="1"/>
          <p:nvPr/>
        </p:nvSpPr>
        <p:spPr>
          <a:xfrm>
            <a:off x="669324" y="612844"/>
            <a:ext cx="10853352" cy="5632311"/>
          </a:xfrm>
          <a:prstGeom prst="rect">
            <a:avLst/>
          </a:prstGeom>
          <a:noFill/>
        </p:spPr>
        <p:txBody>
          <a:bodyPr wrap="square" rtlCol="0">
            <a:spAutoFit/>
          </a:bodyPr>
          <a:lstStyle/>
          <a:p>
            <a:r>
              <a:rPr lang="en-US" b="1" dirty="0"/>
              <a:t>11e. Pros and Cons of the Neyman-Rubin Causal Model Approach (Cont’d.)</a:t>
            </a:r>
          </a:p>
          <a:p>
            <a:endParaRPr lang="en-US" dirty="0"/>
          </a:p>
          <a:p>
            <a:r>
              <a:rPr lang="en-US" b="1" dirty="0"/>
              <a:t>Cons (Cont’d.):</a:t>
            </a:r>
          </a:p>
          <a:p>
            <a:endParaRPr lang="en-US" dirty="0"/>
          </a:p>
          <a:p>
            <a:r>
              <a:rPr lang="en-US" b="1" dirty="0"/>
              <a:t>Problems related to the propensity score (cont’d.):</a:t>
            </a:r>
          </a:p>
          <a:p>
            <a:endParaRPr lang="en-US" dirty="0"/>
          </a:p>
          <a:p>
            <a:pPr lvl="1"/>
            <a:r>
              <a:rPr lang="en-US" dirty="0"/>
              <a:t>The propensity score is </a:t>
            </a:r>
            <a:r>
              <a:rPr lang="en-US" b="1" dirty="0"/>
              <a:t>subject to all of the assumptions about strong ignorability </a:t>
            </a:r>
            <a:r>
              <a:rPr lang="en-US" dirty="0"/>
              <a:t>as the multivariate formula that it replaces.  Its only role is to simplify computation.</a:t>
            </a:r>
          </a:p>
          <a:p>
            <a:pPr lvl="1"/>
            <a:endParaRPr lang="en-US" dirty="0"/>
          </a:p>
          <a:p>
            <a:pPr lvl="1"/>
            <a:r>
              <a:rPr lang="en-US" dirty="0"/>
              <a:t>In widespread use of the propensity score, </a:t>
            </a:r>
            <a:r>
              <a:rPr lang="en-US" b="1" dirty="0"/>
              <a:t>awareness of all of the assumptions </a:t>
            </a:r>
            <a:r>
              <a:rPr lang="en-US" dirty="0"/>
              <a:t>on which its use is based </a:t>
            </a:r>
            <a:r>
              <a:rPr lang="en-US" b="1" dirty="0"/>
              <a:t>tends to be forgotten</a:t>
            </a:r>
            <a:r>
              <a:rPr lang="en-US" dirty="0"/>
              <a:t>.</a:t>
            </a:r>
          </a:p>
          <a:p>
            <a:pPr lvl="1"/>
            <a:endParaRPr lang="en-US" dirty="0"/>
          </a:p>
          <a:p>
            <a:pPr lvl="1"/>
            <a:r>
              <a:rPr lang="en-US" dirty="0"/>
              <a:t>The causal-effect estimates are correct </a:t>
            </a:r>
            <a:r>
              <a:rPr lang="en-US" b="1" dirty="0"/>
              <a:t>only for the true value of the propensity score, not for estimates of it</a:t>
            </a:r>
            <a:r>
              <a:rPr lang="en-US" dirty="0"/>
              <a:t>.  </a:t>
            </a:r>
          </a:p>
          <a:p>
            <a:pPr lvl="1"/>
            <a:endParaRPr lang="en-US" dirty="0"/>
          </a:p>
          <a:p>
            <a:pPr lvl="1"/>
            <a:r>
              <a:rPr lang="en-US" dirty="0"/>
              <a:t>If the true propensity score depends on </a:t>
            </a:r>
            <a:r>
              <a:rPr lang="en-US" b="1" dirty="0"/>
              <a:t>unobserved variables</a:t>
            </a:r>
            <a:r>
              <a:rPr lang="en-US" dirty="0"/>
              <a:t>, then the design must be configured so that these variables “drop out” in the analysis.  For example, if selection depends on individual personality characteristics, use a pretest-posttest-comparison-group design in which the same individuals are interviewed in the posttest.</a:t>
            </a:r>
          </a:p>
          <a:p>
            <a:pPr lvl="1"/>
            <a:endParaRPr lang="en-US" dirty="0"/>
          </a:p>
          <a:p>
            <a:pPr lvl="1"/>
            <a:r>
              <a:rPr lang="en-US" dirty="0"/>
              <a:t>The propensity score cannot be equal to zero or one (the “overlap” condition).</a:t>
            </a:r>
          </a:p>
        </p:txBody>
      </p:sp>
      <p:sp>
        <p:nvSpPr>
          <p:cNvPr id="3" name="Slide Number Placeholder 2">
            <a:extLst>
              <a:ext uri="{FF2B5EF4-FFF2-40B4-BE49-F238E27FC236}">
                <a16:creationId xmlns:a16="http://schemas.microsoft.com/office/drawing/2014/main" id="{4CD1610A-D0FA-4E3B-E157-54C1E81039C6}"/>
              </a:ext>
            </a:extLst>
          </p:cNvPr>
          <p:cNvSpPr>
            <a:spLocks noGrp="1"/>
          </p:cNvSpPr>
          <p:nvPr>
            <p:ph type="sldNum" sz="quarter" idx="12"/>
          </p:nvPr>
        </p:nvSpPr>
        <p:spPr/>
        <p:txBody>
          <a:bodyPr/>
          <a:lstStyle/>
          <a:p>
            <a:fld id="{48FCA5FB-44FE-45AA-8999-5568BEC1EB5A}" type="slidenum">
              <a:rPr lang="en-US" smtClean="0"/>
              <a:t>31</a:t>
            </a:fld>
            <a:endParaRPr lang="en-US"/>
          </a:p>
        </p:txBody>
      </p:sp>
    </p:spTree>
    <p:extLst>
      <p:ext uri="{BB962C8B-B14F-4D97-AF65-F5344CB8AC3E}">
        <p14:creationId xmlns:p14="http://schemas.microsoft.com/office/powerpoint/2010/main" val="18025768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8CAC86-2B30-6D5A-992C-0CFA743B260D}"/>
              </a:ext>
            </a:extLst>
          </p:cNvPr>
          <p:cNvSpPr txBox="1"/>
          <p:nvPr/>
        </p:nvSpPr>
        <p:spPr>
          <a:xfrm>
            <a:off x="518984" y="286418"/>
            <a:ext cx="11281719" cy="6463308"/>
          </a:xfrm>
          <a:prstGeom prst="rect">
            <a:avLst/>
          </a:prstGeom>
          <a:noFill/>
        </p:spPr>
        <p:txBody>
          <a:bodyPr wrap="square" rtlCol="0">
            <a:spAutoFit/>
          </a:bodyPr>
          <a:lstStyle/>
          <a:p>
            <a:r>
              <a:rPr lang="en-US" b="1" dirty="0"/>
              <a:t>11f. Pros and Cons of the Neyman-Rubin Causal Model Approach (Cont’d.)</a:t>
            </a:r>
          </a:p>
          <a:p>
            <a:endParaRPr lang="en-US" dirty="0"/>
          </a:p>
          <a:p>
            <a:r>
              <a:rPr lang="en-US" b="1" dirty="0"/>
              <a:t>Cons (Cont’d.):</a:t>
            </a:r>
          </a:p>
          <a:p>
            <a:endParaRPr lang="en-US" dirty="0"/>
          </a:p>
          <a:p>
            <a:r>
              <a:rPr lang="en-US" b="1" dirty="0"/>
              <a:t>Problems related to the propensity score (cont’d.):</a:t>
            </a:r>
          </a:p>
          <a:p>
            <a:pPr lvl="1"/>
            <a:endParaRPr lang="en-US" dirty="0"/>
          </a:p>
          <a:p>
            <a:r>
              <a:rPr lang="en-US" b="1" dirty="0"/>
              <a:t>Use of the propensity score (PS) complicates the task of estimating the ATE for populations other than the one corresponding to the field test </a:t>
            </a:r>
            <a:r>
              <a:rPr lang="en-US" dirty="0"/>
              <a:t>(since groups having equal propensity scores do not correspond to covariate-identified segments of the population).</a:t>
            </a:r>
          </a:p>
          <a:p>
            <a:endParaRPr lang="en-US" dirty="0"/>
          </a:p>
          <a:p>
            <a:r>
              <a:rPr lang="en-US" b="1" dirty="0"/>
              <a:t>Propensity scores should not be used for matching.  </a:t>
            </a:r>
            <a:r>
              <a:rPr lang="en-US" dirty="0"/>
              <a:t>The use of propensity-score matching (PSM) often increases imbalance, inefficiency, model dependence and bias.  For more information, see the article, “Why Propensity Scores Should Not Be Used for Matching,” by Gary King and Richard Nielsen, </a:t>
            </a:r>
            <a:r>
              <a:rPr lang="en-US" i="1" dirty="0"/>
              <a:t>Political Analysis </a:t>
            </a:r>
            <a:r>
              <a:rPr lang="en-US" dirty="0"/>
              <a:t>(2019), or </a:t>
            </a:r>
            <a:r>
              <a:rPr lang="en-US" dirty="0">
                <a:hlinkClick r:id="rId2"/>
              </a:rPr>
              <a:t>http://www.foundationwebsite.org/StatCours4&amp;5CausalInferenceAndMatching.pdf</a:t>
            </a:r>
            <a:r>
              <a:rPr lang="en-US" dirty="0"/>
              <a:t>.</a:t>
            </a:r>
          </a:p>
          <a:p>
            <a:endParaRPr lang="en-US" dirty="0"/>
          </a:p>
          <a:p>
            <a:r>
              <a:rPr lang="en-US" dirty="0"/>
              <a:t>In the R&amp;R methodology, the PS is used to reduce selection bias by post-stratification on the PS, using the PS as a covariate in a regression model, or by inverse-probability weighting using the PS.  </a:t>
            </a:r>
            <a:r>
              <a:rPr lang="en-US" b="1" dirty="0"/>
              <a:t>It was never proposed or intended as a basis for matching, and does so very poorly.</a:t>
            </a:r>
            <a:r>
              <a:rPr lang="en-US" dirty="0"/>
              <a:t>  Units that match on the PS may not match well at all on variables that are strongly causally related to output variables of interest.</a:t>
            </a:r>
          </a:p>
          <a:p>
            <a:endParaRPr lang="en-US" dirty="0"/>
          </a:p>
          <a:p>
            <a:r>
              <a:rPr lang="en-US" b="1" dirty="0"/>
              <a:t>Despite the inappropriateness of the use of propensity-score matching (PSM), it is widely used for this purpose, and</a:t>
            </a:r>
            <a:r>
              <a:rPr lang="en-US" dirty="0"/>
              <a:t> </a:t>
            </a:r>
            <a:r>
              <a:rPr lang="en-US" b="1" dirty="0"/>
              <a:t>the data analysis is usually done incorrectly</a:t>
            </a:r>
            <a:r>
              <a:rPr lang="en-US" dirty="0"/>
              <a:t>: only 28% correct, per “A critical appraisal of propensity-score matching in the medical literature between 1996 and 2003,” by Peter C. Austin, </a:t>
            </a:r>
            <a:r>
              <a:rPr lang="en-US" i="1" dirty="0"/>
              <a:t>Statistics in Medicine</a:t>
            </a:r>
            <a:r>
              <a:rPr lang="en-US" dirty="0"/>
              <a:t>, 2008, Vol. 27, pp. 2037-2049.</a:t>
            </a:r>
          </a:p>
        </p:txBody>
      </p:sp>
      <p:sp>
        <p:nvSpPr>
          <p:cNvPr id="3" name="Slide Number Placeholder 2">
            <a:extLst>
              <a:ext uri="{FF2B5EF4-FFF2-40B4-BE49-F238E27FC236}">
                <a16:creationId xmlns:a16="http://schemas.microsoft.com/office/drawing/2014/main" id="{B2B3AF6F-4178-818A-FEAA-471477CCBC18}"/>
              </a:ext>
            </a:extLst>
          </p:cNvPr>
          <p:cNvSpPr>
            <a:spLocks noGrp="1"/>
          </p:cNvSpPr>
          <p:nvPr>
            <p:ph type="sldNum" sz="quarter" idx="12"/>
          </p:nvPr>
        </p:nvSpPr>
        <p:spPr/>
        <p:txBody>
          <a:bodyPr/>
          <a:lstStyle/>
          <a:p>
            <a:fld id="{48FCA5FB-44FE-45AA-8999-5568BEC1EB5A}" type="slidenum">
              <a:rPr lang="en-US" smtClean="0"/>
              <a:t>32</a:t>
            </a:fld>
            <a:endParaRPr lang="en-US"/>
          </a:p>
        </p:txBody>
      </p:sp>
    </p:spTree>
    <p:extLst>
      <p:ext uri="{BB962C8B-B14F-4D97-AF65-F5344CB8AC3E}">
        <p14:creationId xmlns:p14="http://schemas.microsoft.com/office/powerpoint/2010/main" val="20565979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431D78-8CEF-A50E-29D6-255FBD09BCD0}"/>
              </a:ext>
            </a:extLst>
          </p:cNvPr>
          <p:cNvSpPr txBox="1"/>
          <p:nvPr/>
        </p:nvSpPr>
        <p:spPr>
          <a:xfrm>
            <a:off x="667264" y="117693"/>
            <a:ext cx="10429103" cy="6740307"/>
          </a:xfrm>
          <a:prstGeom prst="rect">
            <a:avLst/>
          </a:prstGeom>
          <a:noFill/>
        </p:spPr>
        <p:txBody>
          <a:bodyPr wrap="square" rtlCol="0">
            <a:spAutoFit/>
          </a:bodyPr>
          <a:lstStyle/>
          <a:p>
            <a:r>
              <a:rPr lang="en-US" b="1" dirty="0"/>
              <a:t>12. Pros and Cons of the Pearl Structured Causal Model Approach</a:t>
            </a:r>
          </a:p>
          <a:p>
            <a:endParaRPr lang="en-US" dirty="0"/>
          </a:p>
          <a:p>
            <a:r>
              <a:rPr lang="en-US" b="1" dirty="0"/>
              <a:t>Pros:</a:t>
            </a:r>
          </a:p>
          <a:p>
            <a:endParaRPr lang="en-US" dirty="0"/>
          </a:p>
          <a:p>
            <a:r>
              <a:rPr lang="en-US" b="1" dirty="0"/>
              <a:t>Simplicity</a:t>
            </a:r>
            <a:r>
              <a:rPr lang="en-US" dirty="0"/>
              <a:t>; transparency; ease of understanding</a:t>
            </a:r>
          </a:p>
          <a:p>
            <a:endParaRPr lang="en-US" dirty="0"/>
          </a:p>
          <a:p>
            <a:pPr lvl="1"/>
            <a:r>
              <a:rPr lang="en-US" dirty="0"/>
              <a:t>High degree of face validity (model does not depend on untestable assumptions about the joint distribution of treatment and response); easy to defend / justify (reference to graphic causal-model diagram); difficult to fault.</a:t>
            </a:r>
          </a:p>
          <a:p>
            <a:pPr lvl="1"/>
            <a:endParaRPr lang="en-US" dirty="0"/>
          </a:p>
          <a:p>
            <a:pPr lvl="1"/>
            <a:r>
              <a:rPr lang="en-US" dirty="0"/>
              <a:t>Ease of understanding model assumptions and of assessing validity of model assumptions</a:t>
            </a:r>
          </a:p>
          <a:p>
            <a:pPr lvl="1"/>
            <a:endParaRPr lang="en-US" dirty="0"/>
          </a:p>
          <a:p>
            <a:pPr lvl="1"/>
            <a:r>
              <a:rPr lang="en-US" dirty="0"/>
              <a:t>Ease of assessing estimability of causal effects</a:t>
            </a:r>
          </a:p>
          <a:p>
            <a:endParaRPr lang="en-US" dirty="0"/>
          </a:p>
          <a:p>
            <a:r>
              <a:rPr lang="en-US" b="1" dirty="0"/>
              <a:t>Robustness, flexibility.</a:t>
            </a:r>
            <a:r>
              <a:rPr lang="en-US" dirty="0"/>
              <a:t>   Works for broken EDs or for observational data </a:t>
            </a:r>
            <a:r>
              <a:rPr lang="en-US" dirty="0" err="1"/>
              <a:t>analysys</a:t>
            </a:r>
            <a:r>
              <a:rPr lang="en-US" dirty="0"/>
              <a:t> (ODA).  Easy to modify the model to accommodate changes in assumptions. </a:t>
            </a:r>
          </a:p>
          <a:p>
            <a:endParaRPr lang="en-US" dirty="0"/>
          </a:p>
          <a:p>
            <a:r>
              <a:rPr lang="en-US" b="1" dirty="0"/>
              <a:t>A more general approach</a:t>
            </a:r>
            <a:r>
              <a:rPr lang="en-US" dirty="0"/>
              <a:t>: Incorporates modern AI methodology.  Methodology is readily automated.</a:t>
            </a:r>
          </a:p>
          <a:p>
            <a:endParaRPr lang="en-US" dirty="0"/>
          </a:p>
          <a:p>
            <a:r>
              <a:rPr lang="en-US" b="1" dirty="0"/>
              <a:t>Broader scope: </a:t>
            </a:r>
            <a:r>
              <a:rPr lang="en-US" dirty="0"/>
              <a:t>Based on a complete causal model, the causal-effect estimates can be extended to populations of interest other than the particular one used for a test (by suitably modifying the causal model).</a:t>
            </a:r>
          </a:p>
          <a:p>
            <a:endParaRPr lang="en-US" dirty="0"/>
          </a:p>
          <a:p>
            <a:r>
              <a:rPr lang="en-US" b="1" dirty="0"/>
              <a:t>Ease of documentation </a:t>
            </a:r>
            <a:r>
              <a:rPr lang="en-US" dirty="0"/>
              <a:t>of model validity, estimability assessment, and estimation procedures (results are conditional on the model validity, which is relatively easy for anyone to assess).</a:t>
            </a:r>
          </a:p>
        </p:txBody>
      </p:sp>
      <p:sp>
        <p:nvSpPr>
          <p:cNvPr id="3" name="Slide Number Placeholder 2">
            <a:extLst>
              <a:ext uri="{FF2B5EF4-FFF2-40B4-BE49-F238E27FC236}">
                <a16:creationId xmlns:a16="http://schemas.microsoft.com/office/drawing/2014/main" id="{B9B8E627-21B2-22AF-E2A8-E1DE5ADB91AB}"/>
              </a:ext>
            </a:extLst>
          </p:cNvPr>
          <p:cNvSpPr>
            <a:spLocks noGrp="1"/>
          </p:cNvSpPr>
          <p:nvPr>
            <p:ph type="sldNum" sz="quarter" idx="12"/>
          </p:nvPr>
        </p:nvSpPr>
        <p:spPr/>
        <p:txBody>
          <a:bodyPr/>
          <a:lstStyle/>
          <a:p>
            <a:fld id="{48FCA5FB-44FE-45AA-8999-5568BEC1EB5A}" type="slidenum">
              <a:rPr lang="en-US" smtClean="0"/>
              <a:t>33</a:t>
            </a:fld>
            <a:endParaRPr lang="en-US"/>
          </a:p>
        </p:txBody>
      </p:sp>
    </p:spTree>
    <p:extLst>
      <p:ext uri="{BB962C8B-B14F-4D97-AF65-F5344CB8AC3E}">
        <p14:creationId xmlns:p14="http://schemas.microsoft.com/office/powerpoint/2010/main" val="4215271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91D86B-6DBC-7AB6-6B37-BB808EAD8866}"/>
              </a:ext>
            </a:extLst>
          </p:cNvPr>
          <p:cNvSpPr txBox="1"/>
          <p:nvPr/>
        </p:nvSpPr>
        <p:spPr>
          <a:xfrm>
            <a:off x="899984" y="691979"/>
            <a:ext cx="10392032" cy="4801314"/>
          </a:xfrm>
          <a:prstGeom prst="rect">
            <a:avLst/>
          </a:prstGeom>
          <a:noFill/>
        </p:spPr>
        <p:txBody>
          <a:bodyPr wrap="square" rtlCol="0">
            <a:spAutoFit/>
          </a:bodyPr>
          <a:lstStyle/>
          <a:p>
            <a:r>
              <a:rPr lang="en-US" b="1" dirty="0"/>
              <a:t>12b. Pros and Cons of the Pearl Structured Causal Model Approach (Cont’d.)</a:t>
            </a:r>
          </a:p>
          <a:p>
            <a:endParaRPr lang="en-US" dirty="0"/>
          </a:p>
          <a:p>
            <a:r>
              <a:rPr lang="en-US" b="1" dirty="0"/>
              <a:t>Cons:</a:t>
            </a:r>
          </a:p>
          <a:p>
            <a:endParaRPr lang="en-US" dirty="0"/>
          </a:p>
          <a:p>
            <a:r>
              <a:rPr lang="en-US" dirty="0"/>
              <a:t>The Pearl Structured Causal Model approach is </a:t>
            </a:r>
            <a:r>
              <a:rPr lang="en-US" b="1" dirty="0"/>
              <a:t>not widely accepted or used by the statistical establishment</a:t>
            </a:r>
            <a:r>
              <a:rPr lang="en-US" dirty="0"/>
              <a:t>.</a:t>
            </a:r>
          </a:p>
          <a:p>
            <a:endParaRPr lang="en-US" dirty="0"/>
          </a:p>
          <a:p>
            <a:r>
              <a:rPr lang="en-US" dirty="0"/>
              <a:t>The Pearl methodology is </a:t>
            </a:r>
            <a:r>
              <a:rPr lang="en-US" b="1" dirty="0"/>
              <a:t>presented in few reference texts</a:t>
            </a:r>
            <a:r>
              <a:rPr lang="en-US" dirty="0"/>
              <a:t>, such as Pearl’s </a:t>
            </a:r>
            <a:r>
              <a:rPr lang="en-US" i="1" dirty="0"/>
              <a:t>Causality</a:t>
            </a:r>
            <a:r>
              <a:rPr lang="en-US" dirty="0"/>
              <a:t> and Stephen L. Morgan and Christopher Winship’s </a:t>
            </a:r>
            <a:r>
              <a:rPr lang="en-US" i="1" dirty="0"/>
              <a:t>Counterfactuals and Causal Inference: Methods and Principles for Social Research</a:t>
            </a:r>
            <a:r>
              <a:rPr lang="en-US" dirty="0"/>
              <a:t>, 2</a:t>
            </a:r>
            <a:r>
              <a:rPr lang="en-US" baseline="30000" dirty="0"/>
              <a:t>nd</a:t>
            </a:r>
            <a:r>
              <a:rPr lang="en-US" dirty="0"/>
              <a:t> ed., Cambridge University Press (2015, 1</a:t>
            </a:r>
            <a:r>
              <a:rPr lang="en-US" baseline="30000" dirty="0"/>
              <a:t>st</a:t>
            </a:r>
            <a:r>
              <a:rPr lang="en-US" dirty="0"/>
              <a:t> ed. 2007).</a:t>
            </a:r>
          </a:p>
          <a:p>
            <a:endParaRPr lang="en-US" dirty="0"/>
          </a:p>
          <a:p>
            <a:r>
              <a:rPr lang="en-US" b="1" dirty="0"/>
              <a:t>Software is not widely available </a:t>
            </a:r>
            <a:r>
              <a:rPr lang="en-US" dirty="0"/>
              <a:t>that automates the process of constructing causal graphs (DAGs) and making inferences from them.</a:t>
            </a:r>
          </a:p>
          <a:p>
            <a:endParaRPr lang="en-US" dirty="0"/>
          </a:p>
          <a:p>
            <a:r>
              <a:rPr lang="en-US" dirty="0"/>
              <a:t>The Pearl model </a:t>
            </a:r>
            <a:r>
              <a:rPr lang="en-US" b="1" dirty="0"/>
              <a:t>does not accommodate </a:t>
            </a:r>
            <a:r>
              <a:rPr lang="en-US" b="1" dirty="0" err="1"/>
              <a:t>nonrecursive</a:t>
            </a:r>
            <a:r>
              <a:rPr lang="en-US" b="1" dirty="0"/>
              <a:t> causal effects </a:t>
            </a:r>
            <a:r>
              <a:rPr lang="en-US" dirty="0"/>
              <a:t>(variables that have a simultaneous (mutual, reciprocal) causal effect on each other).</a:t>
            </a:r>
          </a:p>
          <a:p>
            <a:endParaRPr lang="en-US" dirty="0"/>
          </a:p>
          <a:p>
            <a:r>
              <a:rPr lang="en-US" b="1" dirty="0"/>
              <a:t>Effort</a:t>
            </a:r>
            <a:r>
              <a:rPr lang="en-US" dirty="0"/>
              <a:t> must be expended in constructing a complete causal model.</a:t>
            </a:r>
          </a:p>
        </p:txBody>
      </p:sp>
      <p:sp>
        <p:nvSpPr>
          <p:cNvPr id="3" name="Slide Number Placeholder 2">
            <a:extLst>
              <a:ext uri="{FF2B5EF4-FFF2-40B4-BE49-F238E27FC236}">
                <a16:creationId xmlns:a16="http://schemas.microsoft.com/office/drawing/2014/main" id="{770CFCB6-5C5B-A308-CB85-31DC5F965066}"/>
              </a:ext>
            </a:extLst>
          </p:cNvPr>
          <p:cNvSpPr>
            <a:spLocks noGrp="1"/>
          </p:cNvSpPr>
          <p:nvPr>
            <p:ph type="sldNum" sz="quarter" idx="12"/>
          </p:nvPr>
        </p:nvSpPr>
        <p:spPr/>
        <p:txBody>
          <a:bodyPr/>
          <a:lstStyle/>
          <a:p>
            <a:fld id="{48FCA5FB-44FE-45AA-8999-5568BEC1EB5A}" type="slidenum">
              <a:rPr lang="en-US" smtClean="0"/>
              <a:t>34</a:t>
            </a:fld>
            <a:endParaRPr lang="en-US"/>
          </a:p>
        </p:txBody>
      </p:sp>
    </p:spTree>
    <p:extLst>
      <p:ext uri="{BB962C8B-B14F-4D97-AF65-F5344CB8AC3E}">
        <p14:creationId xmlns:p14="http://schemas.microsoft.com/office/powerpoint/2010/main" val="35823509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6C61DD-AAF7-AEFB-AF5F-006AFFDA96C2}"/>
              </a:ext>
            </a:extLst>
          </p:cNvPr>
          <p:cNvSpPr txBox="1"/>
          <p:nvPr/>
        </p:nvSpPr>
        <p:spPr>
          <a:xfrm>
            <a:off x="899984" y="691979"/>
            <a:ext cx="10392032" cy="4247317"/>
          </a:xfrm>
          <a:prstGeom prst="rect">
            <a:avLst/>
          </a:prstGeom>
          <a:noFill/>
        </p:spPr>
        <p:txBody>
          <a:bodyPr wrap="square" rtlCol="0">
            <a:spAutoFit/>
          </a:bodyPr>
          <a:lstStyle/>
          <a:p>
            <a:r>
              <a:rPr lang="en-US" b="1" dirty="0"/>
              <a:t>12c. Pros and Cons of the Pearl Structured Causal Model Approach (Cont’d.)</a:t>
            </a:r>
          </a:p>
          <a:p>
            <a:endParaRPr lang="en-US" dirty="0"/>
          </a:p>
          <a:p>
            <a:r>
              <a:rPr lang="en-US" b="1" dirty="0"/>
              <a:t>Cons (Cont’d.):</a:t>
            </a:r>
          </a:p>
          <a:p>
            <a:endParaRPr lang="en-US" dirty="0"/>
          </a:p>
          <a:p>
            <a:r>
              <a:rPr lang="en-US" dirty="0"/>
              <a:t>An oft-heard criticism: </a:t>
            </a:r>
            <a:r>
              <a:rPr lang="en-US" b="1" dirty="0"/>
              <a:t>“But I don’t know what the causal model is!”</a:t>
            </a:r>
          </a:p>
          <a:p>
            <a:endParaRPr lang="en-US" dirty="0"/>
          </a:p>
          <a:p>
            <a:r>
              <a:rPr lang="en-US" dirty="0"/>
              <a:t>Response: </a:t>
            </a:r>
            <a:r>
              <a:rPr lang="en-US" b="1" dirty="0"/>
              <a:t>Of course not!</a:t>
            </a:r>
            <a:r>
              <a:rPr lang="en-US" dirty="0"/>
              <a:t>  It is simply a hypothetical paradigm from which estimators can be derived.  The same as for the models used in all branches of statistics: designed-experiment models, sample survey models, regression models, analysis of variance models, general linear statistical models, generalized linear statistical linear models, multivariate analysis models and time-series analysis models.</a:t>
            </a:r>
          </a:p>
          <a:p>
            <a:endParaRPr lang="en-US" dirty="0"/>
          </a:p>
          <a:p>
            <a:r>
              <a:rPr lang="en-US" dirty="0"/>
              <a:t>A Pearl structured causal model is a complete, compact, visual representation about what is believed about the causal relationships among the variables of a system under test.</a:t>
            </a:r>
          </a:p>
          <a:p>
            <a:endParaRPr lang="en-US" dirty="0"/>
          </a:p>
          <a:p>
            <a:r>
              <a:rPr lang="en-US" dirty="0"/>
              <a:t>Recall George Box’s aphorism: </a:t>
            </a:r>
            <a:r>
              <a:rPr lang="en-US" b="1" dirty="0"/>
              <a:t>“All models are wrong, but some are useful.”</a:t>
            </a:r>
          </a:p>
        </p:txBody>
      </p:sp>
      <p:sp>
        <p:nvSpPr>
          <p:cNvPr id="3" name="Slide Number Placeholder 2">
            <a:extLst>
              <a:ext uri="{FF2B5EF4-FFF2-40B4-BE49-F238E27FC236}">
                <a16:creationId xmlns:a16="http://schemas.microsoft.com/office/drawing/2014/main" id="{0B2314C5-7A84-03BE-F97C-13B08D734CF1}"/>
              </a:ext>
            </a:extLst>
          </p:cNvPr>
          <p:cNvSpPr>
            <a:spLocks noGrp="1"/>
          </p:cNvSpPr>
          <p:nvPr>
            <p:ph type="sldNum" sz="quarter" idx="12"/>
          </p:nvPr>
        </p:nvSpPr>
        <p:spPr/>
        <p:txBody>
          <a:bodyPr/>
          <a:lstStyle/>
          <a:p>
            <a:fld id="{48FCA5FB-44FE-45AA-8999-5568BEC1EB5A}" type="slidenum">
              <a:rPr lang="en-US" smtClean="0"/>
              <a:t>35</a:t>
            </a:fld>
            <a:endParaRPr lang="en-US"/>
          </a:p>
        </p:txBody>
      </p:sp>
    </p:spTree>
    <p:extLst>
      <p:ext uri="{BB962C8B-B14F-4D97-AF65-F5344CB8AC3E}">
        <p14:creationId xmlns:p14="http://schemas.microsoft.com/office/powerpoint/2010/main" val="30481546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7DD299-4DFA-4982-508A-869BC43DF74C}"/>
              </a:ext>
            </a:extLst>
          </p:cNvPr>
          <p:cNvSpPr txBox="1"/>
          <p:nvPr/>
        </p:nvSpPr>
        <p:spPr>
          <a:xfrm>
            <a:off x="535459" y="335845"/>
            <a:ext cx="10931610" cy="6186309"/>
          </a:xfrm>
          <a:prstGeom prst="rect">
            <a:avLst/>
          </a:prstGeom>
          <a:noFill/>
        </p:spPr>
        <p:txBody>
          <a:bodyPr wrap="square" rtlCol="0">
            <a:spAutoFit/>
          </a:bodyPr>
          <a:lstStyle/>
          <a:p>
            <a:r>
              <a:rPr lang="en-US" b="1" dirty="0"/>
              <a:t>13. Summary of the Advantages of the Pearl Approach over the NRCM Approach</a:t>
            </a:r>
          </a:p>
          <a:p>
            <a:endParaRPr lang="en-US" dirty="0"/>
          </a:p>
          <a:p>
            <a:r>
              <a:rPr lang="en-US" dirty="0"/>
              <a:t>Pearl’s AI-based Structured Causal Model approach to causal analysis of observational data has </a:t>
            </a:r>
            <a:r>
              <a:rPr lang="en-US" b="1" dirty="0"/>
              <a:t>substantial advantages </a:t>
            </a:r>
            <a:r>
              <a:rPr lang="en-US" dirty="0"/>
              <a:t>over the more widely used Neyman-Rubin Causal Model approach.</a:t>
            </a:r>
          </a:p>
          <a:p>
            <a:pPr lvl="1"/>
            <a:endParaRPr lang="en-US" dirty="0"/>
          </a:p>
          <a:p>
            <a:pPr lvl="1"/>
            <a:r>
              <a:rPr lang="en-US" b="1" dirty="0"/>
              <a:t>Easier to assess model validity </a:t>
            </a:r>
            <a:r>
              <a:rPr lang="en-US" dirty="0"/>
              <a:t>and causal-effect estimability.  More transparent.  Less restrictive assumptions.  Easier to justify and defend results.</a:t>
            </a:r>
          </a:p>
          <a:p>
            <a:pPr lvl="1"/>
            <a:endParaRPr lang="en-US" dirty="0"/>
          </a:p>
          <a:p>
            <a:pPr lvl="1"/>
            <a:r>
              <a:rPr lang="en-US" b="1" dirty="0"/>
              <a:t>More general.</a:t>
            </a:r>
            <a:r>
              <a:rPr lang="en-US" dirty="0"/>
              <a:t>  Makes use of modern artificial-intelligence methodology of causal inference, not just traditional statistical methodology.  In addition to estimation of causal effects, the Pearl methodology can be used to assist test design and automated scenario development.</a:t>
            </a:r>
          </a:p>
          <a:p>
            <a:pPr lvl="1"/>
            <a:endParaRPr lang="en-US" dirty="0"/>
          </a:p>
          <a:p>
            <a:pPr lvl="1"/>
            <a:r>
              <a:rPr lang="en-US" b="1" dirty="0"/>
              <a:t>Based on a complete causal model</a:t>
            </a:r>
            <a:r>
              <a:rPr lang="en-US" dirty="0"/>
              <a:t>, causal-effect estimates can be constructed for populations of interest additional to the specific one used in a field test.</a:t>
            </a:r>
          </a:p>
          <a:p>
            <a:endParaRPr lang="en-US" dirty="0"/>
          </a:p>
          <a:p>
            <a:r>
              <a:rPr lang="en-US" dirty="0"/>
              <a:t>…and several disadvantages:</a:t>
            </a:r>
          </a:p>
          <a:p>
            <a:endParaRPr lang="en-US" dirty="0"/>
          </a:p>
          <a:p>
            <a:pPr lvl="1"/>
            <a:r>
              <a:rPr lang="en-US" b="1" dirty="0"/>
              <a:t>Not widely accepted </a:t>
            </a:r>
            <a:r>
              <a:rPr lang="en-US" dirty="0"/>
              <a:t>by the established statistical community</a:t>
            </a:r>
          </a:p>
          <a:p>
            <a:pPr lvl="1"/>
            <a:endParaRPr lang="en-US" dirty="0"/>
          </a:p>
          <a:p>
            <a:pPr lvl="1"/>
            <a:r>
              <a:rPr lang="en-US" b="1" dirty="0"/>
              <a:t>Not widely known or practiced </a:t>
            </a:r>
            <a:r>
              <a:rPr lang="en-US" dirty="0"/>
              <a:t>by statisticians</a:t>
            </a:r>
          </a:p>
          <a:p>
            <a:pPr lvl="1"/>
            <a:endParaRPr lang="en-US" dirty="0"/>
          </a:p>
          <a:p>
            <a:pPr lvl="1"/>
            <a:r>
              <a:rPr lang="en-US" b="1" dirty="0"/>
              <a:t>Not widely documented </a:t>
            </a:r>
            <a:r>
              <a:rPr lang="en-US" dirty="0"/>
              <a:t>in statistics reference texts; </a:t>
            </a:r>
            <a:r>
              <a:rPr lang="en-US" b="1" dirty="0"/>
              <a:t>limited software support</a:t>
            </a:r>
            <a:r>
              <a:rPr lang="en-US" dirty="0"/>
              <a:t> (SAS, R)</a:t>
            </a:r>
          </a:p>
        </p:txBody>
      </p:sp>
      <p:sp>
        <p:nvSpPr>
          <p:cNvPr id="3" name="Slide Number Placeholder 2">
            <a:extLst>
              <a:ext uri="{FF2B5EF4-FFF2-40B4-BE49-F238E27FC236}">
                <a16:creationId xmlns:a16="http://schemas.microsoft.com/office/drawing/2014/main" id="{E334BFD7-49CB-38EC-1988-2E10F1601DEB}"/>
              </a:ext>
            </a:extLst>
          </p:cNvPr>
          <p:cNvSpPr>
            <a:spLocks noGrp="1"/>
          </p:cNvSpPr>
          <p:nvPr>
            <p:ph type="sldNum" sz="quarter" idx="12"/>
          </p:nvPr>
        </p:nvSpPr>
        <p:spPr/>
        <p:txBody>
          <a:bodyPr/>
          <a:lstStyle/>
          <a:p>
            <a:fld id="{48FCA5FB-44FE-45AA-8999-5568BEC1EB5A}" type="slidenum">
              <a:rPr lang="en-US" smtClean="0"/>
              <a:t>36</a:t>
            </a:fld>
            <a:endParaRPr lang="en-US"/>
          </a:p>
        </p:txBody>
      </p:sp>
    </p:spTree>
    <p:extLst>
      <p:ext uri="{BB962C8B-B14F-4D97-AF65-F5344CB8AC3E}">
        <p14:creationId xmlns:p14="http://schemas.microsoft.com/office/powerpoint/2010/main" val="23874118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2C9898-ACE1-064C-46B0-1976145FE304}"/>
              </a:ext>
            </a:extLst>
          </p:cNvPr>
          <p:cNvSpPr txBox="1"/>
          <p:nvPr/>
        </p:nvSpPr>
        <p:spPr>
          <a:xfrm>
            <a:off x="672414" y="629602"/>
            <a:ext cx="10847172" cy="5909310"/>
          </a:xfrm>
          <a:prstGeom prst="rect">
            <a:avLst/>
          </a:prstGeom>
          <a:noFill/>
        </p:spPr>
        <p:txBody>
          <a:bodyPr wrap="square" rtlCol="0">
            <a:spAutoFit/>
          </a:bodyPr>
          <a:lstStyle/>
          <a:p>
            <a:r>
              <a:rPr lang="en-US" b="1" dirty="0"/>
              <a:t>14. If the Pearl AI-Based Approach to Causal Inference Is So Useful, Then Why Has the Statistical Establishment Not Embraced It?</a:t>
            </a:r>
          </a:p>
          <a:p>
            <a:endParaRPr lang="en-US" dirty="0"/>
          </a:p>
          <a:p>
            <a:r>
              <a:rPr lang="en-US" dirty="0"/>
              <a:t>Much of the field of statistics is concerned with description and analysis of associational (probabilistic) relationships and </a:t>
            </a:r>
            <a:r>
              <a:rPr lang="en-US" b="1" dirty="0"/>
              <a:t>associational inference, not with causal inference</a:t>
            </a:r>
            <a:r>
              <a:rPr lang="en-US" dirty="0"/>
              <a:t>.  The exception to this is the field of experimental design, which has the goal of estimating causal effects.  Over the past century, the word “causal” rarely appeared in statistics texts.</a:t>
            </a:r>
          </a:p>
          <a:p>
            <a:endParaRPr lang="en-US" dirty="0"/>
          </a:p>
          <a:p>
            <a:r>
              <a:rPr lang="en-US" dirty="0"/>
              <a:t>Causal inference and statistical inference are intimately related.  The fact that, by and large, the field of statistics generally restricts causal inference to the methodology of randomized experiments, and utilizes the NRCM approach rather than Pearl’s approach, deserves comment.</a:t>
            </a:r>
          </a:p>
          <a:p>
            <a:endParaRPr lang="en-US" dirty="0"/>
          </a:p>
          <a:p>
            <a:r>
              <a:rPr lang="en-US" dirty="0"/>
              <a:t>The general attitude of the field is reflected in the following statement from Chapter I of the book, </a:t>
            </a:r>
            <a:r>
              <a:rPr lang="en-US" i="1" dirty="0"/>
              <a:t>Causal Inference for Statistics, Social and Biomedical Sciences: An Introduction, </a:t>
            </a:r>
            <a:r>
              <a:rPr lang="en-US" dirty="0"/>
              <a:t>by Guido </a:t>
            </a:r>
            <a:r>
              <a:rPr lang="en-US" dirty="0" err="1"/>
              <a:t>Imbens</a:t>
            </a:r>
            <a:r>
              <a:rPr lang="en-US" dirty="0"/>
              <a:t> and Donald Rubin (Cambridge University Press, 2015): </a:t>
            </a:r>
            <a:r>
              <a:rPr lang="en-US" b="1" dirty="0"/>
              <a:t>“Pearl’s work is interesting, and many researchers find his arguments that path diagrams are a natural and convenient way to express assumptions about causal structures appealing.  In our work, perhaps influenced by the type of examples arising in social and medical sciences, we have not found this approach to aid drawing of causal inferences, and we do not discuss it further in this text.”</a:t>
            </a:r>
          </a:p>
          <a:p>
            <a:endParaRPr lang="en-US" dirty="0"/>
          </a:p>
          <a:p>
            <a:r>
              <a:rPr lang="en-US" dirty="0"/>
              <a:t>Here follow a number of speculations on why the field of statistics has not embraced Pearl’s approach to causal inference, when it is so useful.  </a:t>
            </a:r>
          </a:p>
        </p:txBody>
      </p:sp>
      <p:sp>
        <p:nvSpPr>
          <p:cNvPr id="3" name="Slide Number Placeholder 2">
            <a:extLst>
              <a:ext uri="{FF2B5EF4-FFF2-40B4-BE49-F238E27FC236}">
                <a16:creationId xmlns:a16="http://schemas.microsoft.com/office/drawing/2014/main" id="{D08FCED7-AA4D-CAED-1483-10F7BA8B9667}"/>
              </a:ext>
            </a:extLst>
          </p:cNvPr>
          <p:cNvSpPr>
            <a:spLocks noGrp="1"/>
          </p:cNvSpPr>
          <p:nvPr>
            <p:ph type="sldNum" sz="quarter" idx="12"/>
          </p:nvPr>
        </p:nvSpPr>
        <p:spPr/>
        <p:txBody>
          <a:bodyPr/>
          <a:lstStyle/>
          <a:p>
            <a:fld id="{48FCA5FB-44FE-45AA-8999-5568BEC1EB5A}" type="slidenum">
              <a:rPr lang="en-US" smtClean="0"/>
              <a:t>37</a:t>
            </a:fld>
            <a:endParaRPr lang="en-US"/>
          </a:p>
        </p:txBody>
      </p:sp>
    </p:spTree>
    <p:extLst>
      <p:ext uri="{BB962C8B-B14F-4D97-AF65-F5344CB8AC3E}">
        <p14:creationId xmlns:p14="http://schemas.microsoft.com/office/powerpoint/2010/main" val="989092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F8974E-A694-0069-C3F2-55C76F9EA746}"/>
              </a:ext>
            </a:extLst>
          </p:cNvPr>
          <p:cNvSpPr txBox="1"/>
          <p:nvPr/>
        </p:nvSpPr>
        <p:spPr>
          <a:xfrm>
            <a:off x="778475" y="710818"/>
            <a:ext cx="10635050" cy="4801314"/>
          </a:xfrm>
          <a:prstGeom prst="rect">
            <a:avLst/>
          </a:prstGeom>
          <a:noFill/>
        </p:spPr>
        <p:txBody>
          <a:bodyPr wrap="square" rtlCol="0">
            <a:spAutoFit/>
          </a:bodyPr>
          <a:lstStyle/>
          <a:p>
            <a:r>
              <a:rPr lang="en-US" b="1" dirty="0"/>
              <a:t>14b. If the Pearl AI-Based Approach to Causal Inference Is So Useful, Then Why Has the Statistical Establishment Not Embraced It? (Cont’d.)</a:t>
            </a:r>
          </a:p>
          <a:p>
            <a:endParaRPr lang="en-US" dirty="0"/>
          </a:p>
          <a:p>
            <a:pPr marL="342900" indent="-342900">
              <a:buAutoNum type="arabicPeriod"/>
            </a:pPr>
            <a:r>
              <a:rPr lang="en-US" b="1" dirty="0"/>
              <a:t>The traditional (non-AI-based) approach is less complex and requires less effort.</a:t>
            </a:r>
          </a:p>
          <a:p>
            <a:pPr marL="342900" indent="-342900">
              <a:buAutoNum type="arabicPeriod"/>
            </a:pPr>
            <a:endParaRPr lang="en-US" dirty="0"/>
          </a:p>
          <a:p>
            <a:pPr lvl="1"/>
            <a:r>
              <a:rPr lang="en-US" b="1" dirty="0"/>
              <a:t>The Pearl approach requires more work in both the design and analysis phases </a:t>
            </a:r>
            <a:r>
              <a:rPr lang="en-US" dirty="0"/>
              <a:t>than the ED or NRCM approaches.  A complete causal model must be developed to guide the design, and if, in the analysis, the model is later seen to be incorrect, it must be revised and the causal effects re-estimated in accordance with the revised model.</a:t>
            </a:r>
          </a:p>
          <a:p>
            <a:pPr marL="800100" lvl="1" indent="-342900">
              <a:buAutoNum type="arabicPeriod"/>
            </a:pPr>
            <a:endParaRPr lang="en-US" dirty="0"/>
          </a:p>
          <a:p>
            <a:pPr lvl="1"/>
            <a:r>
              <a:rPr lang="en-US" b="1" dirty="0"/>
              <a:t>The ED approach is conceptually simpler: </a:t>
            </a:r>
            <a:r>
              <a:rPr lang="en-US" dirty="0"/>
              <a:t>the causal model is extremely simple (randomized assignment to treatment eliminates all causal links to the treatment variable).  If the design assumptions are violated, this is noted and the possibility of bias is acknowledged, but little or no effort is expending in salvaging the situation (e.g., by analyzing the data using NRCM methodology).  Analysis proceeds generally in accordance with the original design (suitably modified to accommodate design-structure changes, such as by using a general linear statistical model in place of an analysis-of-variance approach), even if randomization assumptions are violated.</a:t>
            </a:r>
          </a:p>
        </p:txBody>
      </p:sp>
      <p:sp>
        <p:nvSpPr>
          <p:cNvPr id="3" name="Slide Number Placeholder 2">
            <a:extLst>
              <a:ext uri="{FF2B5EF4-FFF2-40B4-BE49-F238E27FC236}">
                <a16:creationId xmlns:a16="http://schemas.microsoft.com/office/drawing/2014/main" id="{356AEACB-B261-ECDA-4BB1-97BFA19CC353}"/>
              </a:ext>
            </a:extLst>
          </p:cNvPr>
          <p:cNvSpPr>
            <a:spLocks noGrp="1"/>
          </p:cNvSpPr>
          <p:nvPr>
            <p:ph type="sldNum" sz="quarter" idx="12"/>
          </p:nvPr>
        </p:nvSpPr>
        <p:spPr/>
        <p:txBody>
          <a:bodyPr/>
          <a:lstStyle/>
          <a:p>
            <a:fld id="{48FCA5FB-44FE-45AA-8999-5568BEC1EB5A}" type="slidenum">
              <a:rPr lang="en-US" smtClean="0"/>
              <a:t>38</a:t>
            </a:fld>
            <a:endParaRPr lang="en-US"/>
          </a:p>
        </p:txBody>
      </p:sp>
    </p:spTree>
    <p:extLst>
      <p:ext uri="{BB962C8B-B14F-4D97-AF65-F5344CB8AC3E}">
        <p14:creationId xmlns:p14="http://schemas.microsoft.com/office/powerpoint/2010/main" val="1732845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E94BE7-A993-9EB9-49C7-7962BCE0B208}"/>
              </a:ext>
            </a:extLst>
          </p:cNvPr>
          <p:cNvSpPr txBox="1"/>
          <p:nvPr/>
        </p:nvSpPr>
        <p:spPr>
          <a:xfrm>
            <a:off x="930875" y="735530"/>
            <a:ext cx="10264347" cy="5632311"/>
          </a:xfrm>
          <a:prstGeom prst="rect">
            <a:avLst/>
          </a:prstGeom>
          <a:noFill/>
        </p:spPr>
        <p:txBody>
          <a:bodyPr wrap="square" rtlCol="0">
            <a:spAutoFit/>
          </a:bodyPr>
          <a:lstStyle/>
          <a:p>
            <a:r>
              <a:rPr lang="en-US" b="1" dirty="0"/>
              <a:t>14c. If the Pearl AI-Based Approach to Causal Inference Is So Useful, Then Why Has the Statistical Establishment Not Embraced It? (Cont’d.)</a:t>
            </a:r>
          </a:p>
          <a:p>
            <a:endParaRPr lang="en-US" dirty="0"/>
          </a:p>
          <a:p>
            <a:r>
              <a:rPr lang="en-US" dirty="0"/>
              <a:t>2. </a:t>
            </a:r>
            <a:r>
              <a:rPr lang="en-US" b="1" dirty="0"/>
              <a:t>The traditional approach entails less professional risk. </a:t>
            </a:r>
            <a:r>
              <a:rPr lang="en-US" dirty="0"/>
              <a:t> (“Nobody ever got fired for buying IBM.”)</a:t>
            </a:r>
          </a:p>
          <a:p>
            <a:pPr marL="342900" indent="-342900">
              <a:buAutoNum type="arabicPeriod"/>
            </a:pPr>
            <a:endParaRPr lang="en-US" dirty="0"/>
          </a:p>
          <a:p>
            <a:pPr lvl="1"/>
            <a:r>
              <a:rPr lang="en-US" dirty="0"/>
              <a:t>The </a:t>
            </a:r>
            <a:r>
              <a:rPr lang="en-US" b="1" dirty="0"/>
              <a:t>ED approach</a:t>
            </a:r>
            <a:r>
              <a:rPr lang="en-US" dirty="0"/>
              <a:t>, if it works, </a:t>
            </a:r>
            <a:r>
              <a:rPr lang="en-US" b="1" dirty="0"/>
              <a:t>is easy to defend</a:t>
            </a:r>
            <a:r>
              <a:rPr lang="en-US" dirty="0"/>
              <a:t>.</a:t>
            </a:r>
          </a:p>
          <a:p>
            <a:pPr lvl="1"/>
            <a:endParaRPr lang="en-US" dirty="0"/>
          </a:p>
          <a:p>
            <a:pPr lvl="1"/>
            <a:r>
              <a:rPr lang="en-US" dirty="0"/>
              <a:t>If a randomized experiment fails, e.g., because of treatment noncompliance, </a:t>
            </a:r>
            <a:r>
              <a:rPr lang="en-US" b="1" dirty="0"/>
              <a:t>blame is usually not focused on the statistician</a:t>
            </a:r>
            <a:r>
              <a:rPr lang="en-US" dirty="0"/>
              <a:t>.</a:t>
            </a:r>
          </a:p>
          <a:p>
            <a:pPr lvl="1"/>
            <a:endParaRPr lang="en-US" dirty="0"/>
          </a:p>
          <a:p>
            <a:pPr lvl="1"/>
            <a:r>
              <a:rPr lang="en-US" dirty="0"/>
              <a:t>In the NRCM approach, </a:t>
            </a:r>
            <a:r>
              <a:rPr lang="en-US" b="1" dirty="0"/>
              <a:t>the strong ignorability assumption is difficult to explain and to comprehend, and impossible to validate</a:t>
            </a:r>
            <a:r>
              <a:rPr lang="en-US" dirty="0"/>
              <a:t>.  It is usually uncritically accepted by reviewers and clients (since it is essential to the NRCM approach, which is generally accepted), even though it represents a point of strong weakness in the methodology in practical settings.</a:t>
            </a:r>
          </a:p>
          <a:p>
            <a:pPr lvl="1"/>
            <a:endParaRPr lang="en-US" dirty="0"/>
          </a:p>
          <a:p>
            <a:pPr lvl="1"/>
            <a:r>
              <a:rPr lang="en-US" b="1" dirty="0"/>
              <a:t>The graphic causal model is central to the Pearl approach</a:t>
            </a:r>
            <a:r>
              <a:rPr lang="en-US" dirty="0"/>
              <a:t>: it is the basis for assessing the validity of model assumptions and the estimability of causal effects.</a:t>
            </a:r>
          </a:p>
          <a:p>
            <a:pPr lvl="1"/>
            <a:endParaRPr lang="en-US" dirty="0"/>
          </a:p>
          <a:p>
            <a:pPr lvl="1"/>
            <a:r>
              <a:rPr lang="en-US" dirty="0"/>
              <a:t>With the Pearl approach</a:t>
            </a:r>
            <a:r>
              <a:rPr lang="en-US" b="1" dirty="0"/>
              <a:t>, the analyst must accept responsibility for constructing and defending a complex causal model,</a:t>
            </a:r>
            <a:r>
              <a:rPr lang="en-US" dirty="0"/>
              <a:t> a graphical representation of which is available to the client.</a:t>
            </a:r>
          </a:p>
        </p:txBody>
      </p:sp>
      <p:sp>
        <p:nvSpPr>
          <p:cNvPr id="3" name="Slide Number Placeholder 2">
            <a:extLst>
              <a:ext uri="{FF2B5EF4-FFF2-40B4-BE49-F238E27FC236}">
                <a16:creationId xmlns:a16="http://schemas.microsoft.com/office/drawing/2014/main" id="{23E32ABA-F782-633B-1E79-336A7D803FCA}"/>
              </a:ext>
            </a:extLst>
          </p:cNvPr>
          <p:cNvSpPr>
            <a:spLocks noGrp="1"/>
          </p:cNvSpPr>
          <p:nvPr>
            <p:ph type="sldNum" sz="quarter" idx="12"/>
          </p:nvPr>
        </p:nvSpPr>
        <p:spPr/>
        <p:txBody>
          <a:bodyPr/>
          <a:lstStyle/>
          <a:p>
            <a:fld id="{48FCA5FB-44FE-45AA-8999-5568BEC1EB5A}" type="slidenum">
              <a:rPr lang="en-US" smtClean="0"/>
              <a:t>39</a:t>
            </a:fld>
            <a:endParaRPr lang="en-US"/>
          </a:p>
        </p:txBody>
      </p:sp>
    </p:spTree>
    <p:extLst>
      <p:ext uri="{BB962C8B-B14F-4D97-AF65-F5344CB8AC3E}">
        <p14:creationId xmlns:p14="http://schemas.microsoft.com/office/powerpoint/2010/main" val="3264714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9ED966-97F4-D94D-26A6-56F84DDC0389}"/>
              </a:ext>
            </a:extLst>
          </p:cNvPr>
          <p:cNvSpPr txBox="1"/>
          <p:nvPr/>
        </p:nvSpPr>
        <p:spPr>
          <a:xfrm>
            <a:off x="1013254" y="803189"/>
            <a:ext cx="9823622" cy="5355312"/>
          </a:xfrm>
          <a:prstGeom prst="rect">
            <a:avLst/>
          </a:prstGeom>
          <a:noFill/>
        </p:spPr>
        <p:txBody>
          <a:bodyPr wrap="square" rtlCol="0">
            <a:spAutoFit/>
          </a:bodyPr>
          <a:lstStyle/>
          <a:p>
            <a:r>
              <a:rPr lang="en-US" b="1" dirty="0"/>
              <a:t>2. Before We Proceed, Some Observations</a:t>
            </a:r>
          </a:p>
          <a:p>
            <a:endParaRPr lang="en-US" dirty="0"/>
          </a:p>
          <a:p>
            <a:pPr marL="342900" indent="-342900">
              <a:buAutoNum type="arabicPeriod"/>
            </a:pPr>
            <a:r>
              <a:rPr lang="en-US" dirty="0"/>
              <a:t>This presentation addresses inference about the </a:t>
            </a:r>
            <a:r>
              <a:rPr lang="en-US" b="1" dirty="0"/>
              <a:t>effects of causes</a:t>
            </a:r>
            <a:r>
              <a:rPr lang="en-US" dirty="0"/>
              <a:t>, not the </a:t>
            </a:r>
            <a:r>
              <a:rPr lang="en-US" b="1" dirty="0"/>
              <a:t>causes of effects</a:t>
            </a:r>
            <a:r>
              <a:rPr lang="en-US" dirty="0"/>
              <a:t>.</a:t>
            </a:r>
          </a:p>
          <a:p>
            <a:pPr marL="342900" indent="-342900">
              <a:buAutoNum type="arabicPeriod"/>
            </a:pPr>
            <a:endParaRPr lang="en-US" dirty="0"/>
          </a:p>
          <a:p>
            <a:pPr marL="342900" indent="-342900">
              <a:buAutoNum type="arabicPeriod"/>
            </a:pPr>
            <a:r>
              <a:rPr lang="en-US" dirty="0"/>
              <a:t>George E. P. Box: ”All models are wrong, but some are useful.”  </a:t>
            </a:r>
            <a:r>
              <a:rPr lang="en-US" b="1" dirty="0"/>
              <a:t>Agree</a:t>
            </a:r>
            <a:r>
              <a:rPr lang="en-US" dirty="0"/>
              <a:t>, and some are more useful than others!</a:t>
            </a:r>
          </a:p>
          <a:p>
            <a:pPr marL="342900" indent="-342900">
              <a:buAutoNum type="arabicPeriod"/>
            </a:pPr>
            <a:endParaRPr lang="en-US" dirty="0"/>
          </a:p>
          <a:p>
            <a:pPr marL="342900" indent="-342900">
              <a:buAutoNum type="arabicPeriod"/>
            </a:pPr>
            <a:r>
              <a:rPr lang="en-US" dirty="0"/>
              <a:t>George E. P. Box: “To find out what happens to a system when you interfere with it you have to interfere with it (not just passively observe it).”  (“Use and Abuse of Regression,” </a:t>
            </a:r>
            <a:r>
              <a:rPr lang="en-US" i="1" dirty="0" err="1"/>
              <a:t>Technometrics</a:t>
            </a:r>
            <a:r>
              <a:rPr lang="en-US" dirty="0"/>
              <a:t>, Vol. 8, No. 4, Nov. 1966.)  </a:t>
            </a:r>
            <a:r>
              <a:rPr lang="en-US" b="1" dirty="0"/>
              <a:t>Yes and no – it depends.</a:t>
            </a:r>
          </a:p>
          <a:p>
            <a:pPr marL="342900" indent="-342900">
              <a:buAutoNum type="arabicPeriod"/>
            </a:pPr>
            <a:endParaRPr lang="en-US" dirty="0"/>
          </a:p>
          <a:p>
            <a:pPr marL="342900" indent="-342900">
              <a:buAutoNum type="arabicPeriod"/>
            </a:pPr>
            <a:r>
              <a:rPr lang="en-US" dirty="0"/>
              <a:t>Paul W. Holland: “No causation without manipulation,”  (“Statistics and Causal Inference,” </a:t>
            </a:r>
            <a:r>
              <a:rPr lang="en-US" i="1" dirty="0"/>
              <a:t>Journal of the American Statistical Association</a:t>
            </a:r>
            <a:r>
              <a:rPr lang="en-US" dirty="0"/>
              <a:t>, Vol. 81, No. 396, Dec. 1986.)  </a:t>
            </a:r>
            <a:r>
              <a:rPr lang="en-US" b="1" dirty="0"/>
              <a:t>Disagree!</a:t>
            </a:r>
            <a:r>
              <a:rPr lang="en-US" dirty="0"/>
              <a:t>   The moon causes tides, but we cannot manipulate it.  (Holland was referring to defining a causal effect at the level of an individual experimental unit.)</a:t>
            </a:r>
            <a:endParaRPr lang="en-US" b="1" dirty="0"/>
          </a:p>
          <a:p>
            <a:pPr marL="342900" indent="-342900">
              <a:buAutoNum type="arabicPeriod"/>
            </a:pPr>
            <a:endParaRPr lang="en-US" dirty="0"/>
          </a:p>
          <a:p>
            <a:pPr marL="342900" indent="-342900">
              <a:buAutoNum type="arabicPeriod"/>
            </a:pPr>
            <a:r>
              <a:rPr lang="en-US" dirty="0"/>
              <a:t>The </a:t>
            </a:r>
            <a:r>
              <a:rPr lang="en-US" b="1" dirty="0"/>
              <a:t>causal effect of X on Y is defined </a:t>
            </a:r>
            <a:r>
              <a:rPr lang="en-US" dirty="0"/>
              <a:t>to be the conditional probability distribution, P(Y|X) (or aspects of it, such as E(Y|X), or E(Y|X</a:t>
            </a:r>
            <a:r>
              <a:rPr lang="en-US" baseline="-25000" dirty="0"/>
              <a:t>1</a:t>
            </a:r>
            <a:r>
              <a:rPr lang="en-US" dirty="0"/>
              <a:t>)-E(Y|X</a:t>
            </a:r>
            <a:r>
              <a:rPr lang="en-US" baseline="-25000" dirty="0"/>
              <a:t>2</a:t>
            </a:r>
            <a:r>
              <a:rPr lang="en-US" dirty="0"/>
              <a:t>)).  This distribution </a:t>
            </a:r>
            <a:r>
              <a:rPr lang="en-US" b="1" dirty="0"/>
              <a:t>can be estimated</a:t>
            </a:r>
            <a:r>
              <a:rPr lang="en-US" dirty="0"/>
              <a:t> without manipulation, given assumptions.</a:t>
            </a:r>
          </a:p>
        </p:txBody>
      </p:sp>
      <p:sp>
        <p:nvSpPr>
          <p:cNvPr id="3" name="Slide Number Placeholder 2">
            <a:extLst>
              <a:ext uri="{FF2B5EF4-FFF2-40B4-BE49-F238E27FC236}">
                <a16:creationId xmlns:a16="http://schemas.microsoft.com/office/drawing/2014/main" id="{44E52D23-D49A-FB67-303E-1C53D8543AD2}"/>
              </a:ext>
            </a:extLst>
          </p:cNvPr>
          <p:cNvSpPr>
            <a:spLocks noGrp="1"/>
          </p:cNvSpPr>
          <p:nvPr>
            <p:ph type="sldNum" sz="quarter" idx="12"/>
          </p:nvPr>
        </p:nvSpPr>
        <p:spPr/>
        <p:txBody>
          <a:bodyPr/>
          <a:lstStyle/>
          <a:p>
            <a:fld id="{48FCA5FB-44FE-45AA-8999-5568BEC1EB5A}" type="slidenum">
              <a:rPr lang="en-US" smtClean="0"/>
              <a:t>4</a:t>
            </a:fld>
            <a:endParaRPr lang="en-US"/>
          </a:p>
        </p:txBody>
      </p:sp>
    </p:spTree>
    <p:extLst>
      <p:ext uri="{BB962C8B-B14F-4D97-AF65-F5344CB8AC3E}">
        <p14:creationId xmlns:p14="http://schemas.microsoft.com/office/powerpoint/2010/main" val="36923425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8F9B9D-9E5E-329D-F2F6-FB479E0886DA}"/>
              </a:ext>
            </a:extLst>
          </p:cNvPr>
          <p:cNvSpPr txBox="1"/>
          <p:nvPr/>
        </p:nvSpPr>
        <p:spPr>
          <a:xfrm>
            <a:off x="877330" y="629833"/>
            <a:ext cx="10229335" cy="5632311"/>
          </a:xfrm>
          <a:prstGeom prst="rect">
            <a:avLst/>
          </a:prstGeom>
          <a:noFill/>
        </p:spPr>
        <p:txBody>
          <a:bodyPr wrap="square" rtlCol="0">
            <a:spAutoFit/>
          </a:bodyPr>
          <a:lstStyle/>
          <a:p>
            <a:r>
              <a:rPr lang="en-US" b="1" dirty="0"/>
              <a:t>14d. If the Pearl AI-Based Approach to Causal Inference Is So Useful, Then Why Has the Statistical Establishment Not Embraced It? (Cont’d.)</a:t>
            </a:r>
          </a:p>
          <a:p>
            <a:endParaRPr lang="en-US" dirty="0"/>
          </a:p>
          <a:p>
            <a:r>
              <a:rPr lang="en-US" dirty="0"/>
              <a:t>3.  </a:t>
            </a:r>
            <a:r>
              <a:rPr lang="en-US" b="1" dirty="0"/>
              <a:t>In general, acceptance of new and more complex methodologies may be slow.</a:t>
            </a:r>
            <a:r>
              <a:rPr lang="en-US" dirty="0"/>
              <a:t>  Pearl’s work is much more recent than the NRCM methodology (1920s for ED, 1970s for observational data; 1990s for Pearl).  The situation is similar to the case of Bayesian analysis, which was slow to achieve widespread acceptance and use.</a:t>
            </a:r>
          </a:p>
          <a:p>
            <a:pPr marL="342900" indent="-342900">
              <a:buAutoNum type="arabicPeriod" startAt="7"/>
            </a:pPr>
            <a:endParaRPr lang="en-US" dirty="0"/>
          </a:p>
          <a:p>
            <a:pPr marL="342900" indent="-342900">
              <a:buAutoNum type="arabicPeriod" startAt="4"/>
            </a:pPr>
            <a:r>
              <a:rPr lang="en-US" b="1" dirty="0"/>
              <a:t>Many researchers prefer to specialize and to work in a single field</a:t>
            </a:r>
            <a:r>
              <a:rPr lang="en-US" dirty="0"/>
              <a:t>, such as statistics, instead of straddling two fields (statistics and artificial intelligence).</a:t>
            </a:r>
          </a:p>
          <a:p>
            <a:pPr marL="342900" indent="-342900">
              <a:buAutoNum type="arabicPeriod" startAt="4"/>
            </a:pPr>
            <a:endParaRPr lang="en-US" dirty="0"/>
          </a:p>
          <a:p>
            <a:pPr marL="342900" indent="-342900">
              <a:buAutoNum type="arabicPeriod" startAt="4"/>
            </a:pPr>
            <a:r>
              <a:rPr lang="en-US" b="1" dirty="0"/>
              <a:t>Access to Pearl’s methodology is limited.</a:t>
            </a:r>
            <a:r>
              <a:rPr lang="en-US" dirty="0"/>
              <a:t>  The methodology is discussed in few statistics textbooks, and commercial software for implementing the methodology is limited.</a:t>
            </a:r>
          </a:p>
          <a:p>
            <a:pPr marL="342900" indent="-342900">
              <a:buAutoNum type="arabicPeriod" startAt="4"/>
            </a:pPr>
            <a:endParaRPr lang="en-US" dirty="0"/>
          </a:p>
          <a:p>
            <a:r>
              <a:rPr lang="en-US" dirty="0"/>
              <a:t>6. </a:t>
            </a:r>
            <a:r>
              <a:rPr lang="en-US" b="1" dirty="0"/>
              <a:t>The US government requires the use of randomized controlled trials in biomedical research </a:t>
            </a:r>
            <a:r>
              <a:rPr lang="en-US" dirty="0"/>
              <a:t>(despite difficulties in implementation, such as noncompliance, the ethics of denying treatment, and reluctance of people to participate in randomized trials).</a:t>
            </a:r>
          </a:p>
          <a:p>
            <a:endParaRPr lang="en-US" dirty="0"/>
          </a:p>
          <a:p>
            <a:r>
              <a:rPr lang="en-US" dirty="0"/>
              <a:t>7. </a:t>
            </a:r>
            <a:r>
              <a:rPr lang="en-US" b="1" dirty="0"/>
              <a:t>Some federal agencies are encouraging the use of propensity-score-based methods </a:t>
            </a:r>
            <a:r>
              <a:rPr lang="en-US" dirty="0"/>
              <a:t>(a major feature of the NRCM) as a substitute for randomized experimental designs.</a:t>
            </a:r>
          </a:p>
        </p:txBody>
      </p:sp>
      <p:sp>
        <p:nvSpPr>
          <p:cNvPr id="3" name="Slide Number Placeholder 2">
            <a:extLst>
              <a:ext uri="{FF2B5EF4-FFF2-40B4-BE49-F238E27FC236}">
                <a16:creationId xmlns:a16="http://schemas.microsoft.com/office/drawing/2014/main" id="{19A826F1-C765-D05D-CD3D-7C865B302DC4}"/>
              </a:ext>
            </a:extLst>
          </p:cNvPr>
          <p:cNvSpPr>
            <a:spLocks noGrp="1"/>
          </p:cNvSpPr>
          <p:nvPr>
            <p:ph type="sldNum" sz="quarter" idx="12"/>
          </p:nvPr>
        </p:nvSpPr>
        <p:spPr/>
        <p:txBody>
          <a:bodyPr/>
          <a:lstStyle/>
          <a:p>
            <a:fld id="{48FCA5FB-44FE-45AA-8999-5568BEC1EB5A}" type="slidenum">
              <a:rPr lang="en-US" smtClean="0"/>
              <a:t>40</a:t>
            </a:fld>
            <a:endParaRPr lang="en-US"/>
          </a:p>
        </p:txBody>
      </p:sp>
    </p:spTree>
    <p:extLst>
      <p:ext uri="{BB962C8B-B14F-4D97-AF65-F5344CB8AC3E}">
        <p14:creationId xmlns:p14="http://schemas.microsoft.com/office/powerpoint/2010/main" val="5041859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792A35-A059-5CA5-10F8-2960297F1283}"/>
              </a:ext>
            </a:extLst>
          </p:cNvPr>
          <p:cNvSpPr>
            <a:spLocks noGrp="1"/>
          </p:cNvSpPr>
          <p:nvPr>
            <p:ph type="sldNum" sz="quarter" idx="12"/>
          </p:nvPr>
        </p:nvSpPr>
        <p:spPr/>
        <p:txBody>
          <a:bodyPr/>
          <a:lstStyle/>
          <a:p>
            <a:fld id="{48FCA5FB-44FE-45AA-8999-5568BEC1EB5A}" type="slidenum">
              <a:rPr lang="en-US" smtClean="0"/>
              <a:t>41</a:t>
            </a:fld>
            <a:endParaRPr lang="en-US"/>
          </a:p>
        </p:txBody>
      </p:sp>
      <p:sp>
        <p:nvSpPr>
          <p:cNvPr id="3" name="TextBox 2">
            <a:extLst>
              <a:ext uri="{FF2B5EF4-FFF2-40B4-BE49-F238E27FC236}">
                <a16:creationId xmlns:a16="http://schemas.microsoft.com/office/drawing/2014/main" id="{86B9B4B2-ABAF-E170-1986-C9CACDDEF52A}"/>
              </a:ext>
            </a:extLst>
          </p:cNvPr>
          <p:cNvSpPr txBox="1"/>
          <p:nvPr/>
        </p:nvSpPr>
        <p:spPr>
          <a:xfrm>
            <a:off x="556054" y="447040"/>
            <a:ext cx="11079892" cy="6186309"/>
          </a:xfrm>
          <a:prstGeom prst="rect">
            <a:avLst/>
          </a:prstGeom>
          <a:noFill/>
        </p:spPr>
        <p:txBody>
          <a:bodyPr wrap="square" rtlCol="0">
            <a:spAutoFit/>
          </a:bodyPr>
          <a:lstStyle/>
          <a:p>
            <a:r>
              <a:rPr lang="en-US" b="1" dirty="0"/>
              <a:t>15. Summary Comparison and Assessment of Pearl and NRCM Approaches</a:t>
            </a:r>
          </a:p>
          <a:p>
            <a:endParaRPr lang="en-US" dirty="0"/>
          </a:p>
          <a:p>
            <a:pPr marL="342900" indent="-342900">
              <a:buAutoNum type="arabicPeriod"/>
            </a:pPr>
            <a:r>
              <a:rPr lang="en-US" dirty="0"/>
              <a:t>The NRCM approach is based on “strong ignorability” assumptions about an unobservable quantity: the joint distribution of treatment and response at the level of the individual experimental unit.  These fundamental assumptions, based on unobservable quantities, are untestable.  They are difficult to comprehend and impossible to validate or justify.</a:t>
            </a:r>
          </a:p>
          <a:p>
            <a:pPr marL="342900" indent="-342900">
              <a:buAutoNum type="arabicPeriod"/>
            </a:pPr>
            <a:r>
              <a:rPr lang="en-US" dirty="0"/>
              <a:t>In the NRCM approach, causal knowledge about a system is represented in a set of distinct estimability assumptions for each causal-effect estimate of interest.</a:t>
            </a:r>
          </a:p>
          <a:p>
            <a:pPr marL="342900" indent="-342900">
              <a:buFontTx/>
              <a:buAutoNum type="arabicPeriod"/>
            </a:pPr>
            <a:r>
              <a:rPr lang="en-US" dirty="0"/>
              <a:t>In the Pearl approach, causal knowledge is represented in a complete, integrated, graphically represented causal model that describes causal relationships among system variables.</a:t>
            </a:r>
          </a:p>
          <a:p>
            <a:pPr marL="342900" indent="-342900">
              <a:buAutoNum type="arabicPeriod"/>
            </a:pPr>
            <a:r>
              <a:rPr lang="en-US" dirty="0"/>
              <a:t>The NRCM approach does not provide a methodology for identifying estimable causal effects.</a:t>
            </a:r>
          </a:p>
          <a:p>
            <a:pPr marL="342900" indent="-342900">
              <a:buAutoNum type="arabicPeriod"/>
            </a:pPr>
            <a:r>
              <a:rPr lang="en-US" dirty="0"/>
              <a:t>The Pearl approach provides two simple criteria (the Back-Door and Front-Door Criteria) for assessing the estimability of any causal effects of interest, and provides estimation formulas for them, from the causal diagram.</a:t>
            </a:r>
          </a:p>
          <a:p>
            <a:pPr marL="342900" indent="-342900">
              <a:buAutoNum type="arabicPeriod"/>
            </a:pPr>
            <a:r>
              <a:rPr lang="en-US" dirty="0"/>
              <a:t>The Pearl methodology, based on a complete causal model, can be used to assist the design of experimental and observational tests and the construction of test scenarios.</a:t>
            </a:r>
          </a:p>
          <a:p>
            <a:pPr marL="342900" indent="-342900">
              <a:buAutoNum type="arabicPeriod"/>
            </a:pPr>
            <a:r>
              <a:rPr lang="en-US" dirty="0"/>
              <a:t>The Pearl methodology provides an easy-to-use mechanism for generalizing the results of a field test to other situations of interest: By making modifications to the causal model, causal estimates can be obtained for alternative situations of interest. </a:t>
            </a:r>
          </a:p>
          <a:p>
            <a:pPr marL="342900" indent="-342900">
              <a:buAutoNum type="arabicPeriod"/>
            </a:pPr>
            <a:endParaRPr lang="en-US" dirty="0"/>
          </a:p>
          <a:p>
            <a:r>
              <a:rPr lang="en-US" b="1" dirty="0"/>
              <a:t>Assessment: For OT&amp;E applications, the Pearl approach offers substantial advantages over the NRCM approach.  It has greater face validity, involves testable assumptions, represents causal knowledge in a more efficient form, and is generally much more useful than the NRCM approach for OT&amp;E applications.</a:t>
            </a:r>
          </a:p>
        </p:txBody>
      </p:sp>
    </p:spTree>
    <p:extLst>
      <p:ext uri="{BB962C8B-B14F-4D97-AF65-F5344CB8AC3E}">
        <p14:creationId xmlns:p14="http://schemas.microsoft.com/office/powerpoint/2010/main" val="3458595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D1F64F-0837-DB25-78F7-F074FCA1BF6D}"/>
              </a:ext>
            </a:extLst>
          </p:cNvPr>
          <p:cNvSpPr txBox="1"/>
          <p:nvPr/>
        </p:nvSpPr>
        <p:spPr>
          <a:xfrm>
            <a:off x="704335" y="474345"/>
            <a:ext cx="10441460" cy="5909310"/>
          </a:xfrm>
          <a:prstGeom prst="rect">
            <a:avLst/>
          </a:prstGeom>
          <a:noFill/>
        </p:spPr>
        <p:txBody>
          <a:bodyPr wrap="square" rtlCol="0">
            <a:spAutoFit/>
          </a:bodyPr>
          <a:lstStyle/>
          <a:p>
            <a:r>
              <a:rPr lang="en-US" b="1" dirty="0"/>
              <a:t>16. How Pearl’s AI-Based Structured Causal Model Methodology Can Be Used in OT&amp;E (Both Experimental and Observational Tests)</a:t>
            </a:r>
          </a:p>
          <a:p>
            <a:endParaRPr lang="en-US" dirty="0"/>
          </a:p>
          <a:p>
            <a:pPr lvl="1"/>
            <a:r>
              <a:rPr lang="en-US" b="1" i="1" dirty="0"/>
              <a:t>In test design:</a:t>
            </a:r>
          </a:p>
          <a:p>
            <a:pPr lvl="1"/>
            <a:endParaRPr lang="en-US" dirty="0"/>
          </a:p>
          <a:p>
            <a:pPr lvl="1"/>
            <a:r>
              <a:rPr lang="en-US" b="1" i="1" dirty="0"/>
              <a:t>Construction of test designs</a:t>
            </a:r>
          </a:p>
          <a:p>
            <a:pPr lvl="2"/>
            <a:r>
              <a:rPr lang="en-US" dirty="0"/>
              <a:t>Identification of design variables based on a </a:t>
            </a:r>
            <a:r>
              <a:rPr lang="en-US" b="1" dirty="0"/>
              <a:t>complete causal model</a:t>
            </a:r>
          </a:p>
          <a:p>
            <a:pPr lvl="2"/>
            <a:r>
              <a:rPr lang="en-US" dirty="0"/>
              <a:t>Display of causal model (directed acyclic graph (DAG))</a:t>
            </a:r>
          </a:p>
          <a:p>
            <a:pPr lvl="2"/>
            <a:r>
              <a:rPr lang="en-US" dirty="0"/>
              <a:t>Assessment of estimability of causal effects and specification of estimation formulas</a:t>
            </a:r>
          </a:p>
          <a:p>
            <a:pPr lvl="2"/>
            <a:r>
              <a:rPr lang="en-US" dirty="0"/>
              <a:t>Matching (of comparison units to treatment units)</a:t>
            </a:r>
          </a:p>
          <a:p>
            <a:pPr lvl="2"/>
            <a:r>
              <a:rPr lang="en-US" dirty="0"/>
              <a:t>(Other tasks:</a:t>
            </a:r>
          </a:p>
          <a:p>
            <a:pPr lvl="3"/>
            <a:r>
              <a:rPr lang="en-US" dirty="0"/>
              <a:t>Specification of levels of design variables</a:t>
            </a:r>
          </a:p>
          <a:p>
            <a:pPr lvl="3"/>
            <a:r>
              <a:rPr lang="en-US" dirty="0"/>
              <a:t>Determination of sample size and allocation (statistical precision and power analysis)</a:t>
            </a:r>
          </a:p>
          <a:p>
            <a:pPr lvl="3"/>
            <a:r>
              <a:rPr lang="en-US" dirty="0"/>
              <a:t>Allocation of sample to design “cells”</a:t>
            </a:r>
          </a:p>
          <a:p>
            <a:pPr lvl="3"/>
            <a:r>
              <a:rPr lang="en-US" dirty="0"/>
              <a:t>Sample selection (variable selection probabilities) and assignment to treatment)</a:t>
            </a:r>
          </a:p>
          <a:p>
            <a:pPr lvl="1"/>
            <a:endParaRPr lang="en-US" dirty="0"/>
          </a:p>
          <a:p>
            <a:pPr lvl="1"/>
            <a:r>
              <a:rPr lang="en-US" b="1" i="1" dirty="0"/>
              <a:t>Automated scenario development (in support of test design)</a:t>
            </a:r>
          </a:p>
          <a:p>
            <a:pPr lvl="2"/>
            <a:r>
              <a:rPr lang="en-US" dirty="0"/>
              <a:t>Using the Pearl approach, the test design is specified in terms of the variables of a complete causal model and their values.</a:t>
            </a:r>
          </a:p>
          <a:p>
            <a:pPr lvl="2"/>
            <a:r>
              <a:rPr lang="en-US" dirty="0"/>
              <a:t>These can be used to specify system configurations and environmental conditions for field tests (i.e., to define scenarios).</a:t>
            </a:r>
          </a:p>
        </p:txBody>
      </p:sp>
      <p:sp>
        <p:nvSpPr>
          <p:cNvPr id="3" name="Slide Number Placeholder 2">
            <a:extLst>
              <a:ext uri="{FF2B5EF4-FFF2-40B4-BE49-F238E27FC236}">
                <a16:creationId xmlns:a16="http://schemas.microsoft.com/office/drawing/2014/main" id="{2B1BC8FF-7FF3-F0AE-E888-E0C0108841E7}"/>
              </a:ext>
            </a:extLst>
          </p:cNvPr>
          <p:cNvSpPr>
            <a:spLocks noGrp="1"/>
          </p:cNvSpPr>
          <p:nvPr>
            <p:ph type="sldNum" sz="quarter" idx="12"/>
          </p:nvPr>
        </p:nvSpPr>
        <p:spPr/>
        <p:txBody>
          <a:bodyPr/>
          <a:lstStyle/>
          <a:p>
            <a:fld id="{48FCA5FB-44FE-45AA-8999-5568BEC1EB5A}" type="slidenum">
              <a:rPr lang="en-US" smtClean="0"/>
              <a:t>42</a:t>
            </a:fld>
            <a:endParaRPr lang="en-US"/>
          </a:p>
        </p:txBody>
      </p:sp>
    </p:spTree>
    <p:extLst>
      <p:ext uri="{BB962C8B-B14F-4D97-AF65-F5344CB8AC3E}">
        <p14:creationId xmlns:p14="http://schemas.microsoft.com/office/powerpoint/2010/main" val="30367914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ADBDF9-4C56-548E-3776-A2695D159852}"/>
              </a:ext>
            </a:extLst>
          </p:cNvPr>
          <p:cNvSpPr txBox="1"/>
          <p:nvPr/>
        </p:nvSpPr>
        <p:spPr>
          <a:xfrm>
            <a:off x="838200" y="258167"/>
            <a:ext cx="10602096" cy="6463308"/>
          </a:xfrm>
          <a:prstGeom prst="rect">
            <a:avLst/>
          </a:prstGeom>
          <a:noFill/>
        </p:spPr>
        <p:txBody>
          <a:bodyPr wrap="square" rtlCol="0">
            <a:spAutoFit/>
          </a:bodyPr>
          <a:lstStyle/>
          <a:p>
            <a:r>
              <a:rPr lang="en-US" b="1" dirty="0"/>
              <a:t>16b. How Pearl’s AI-Based Structured Causal Model Methodology Can Be Used in OT&amp;E (Cont’d.)</a:t>
            </a:r>
          </a:p>
          <a:p>
            <a:endParaRPr lang="en-US" dirty="0"/>
          </a:p>
          <a:p>
            <a:pPr lvl="1"/>
            <a:r>
              <a:rPr lang="en-US" b="1" i="1" dirty="0"/>
              <a:t>In test-data analysis:</a:t>
            </a:r>
          </a:p>
          <a:p>
            <a:pPr lvl="1"/>
            <a:endParaRPr lang="en-US" dirty="0"/>
          </a:p>
          <a:p>
            <a:pPr lvl="1"/>
            <a:r>
              <a:rPr lang="en-US" b="1" i="1" dirty="0"/>
              <a:t>Analysis of test data in accordance with a complete causal model:</a:t>
            </a:r>
          </a:p>
          <a:p>
            <a:pPr lvl="1"/>
            <a:endParaRPr lang="en-US" b="1" dirty="0"/>
          </a:p>
          <a:p>
            <a:pPr lvl="2"/>
            <a:r>
              <a:rPr lang="en-US" dirty="0"/>
              <a:t>Assessment of estimability of desired causal-effect estimates</a:t>
            </a:r>
          </a:p>
          <a:p>
            <a:pPr lvl="2"/>
            <a:endParaRPr lang="en-US" dirty="0"/>
          </a:p>
          <a:p>
            <a:pPr lvl="2"/>
            <a:r>
              <a:rPr lang="en-US" dirty="0"/>
              <a:t>Specification of estimation formulas for, and calculation of, causal-effect estimates</a:t>
            </a:r>
          </a:p>
          <a:p>
            <a:pPr lvl="2"/>
            <a:endParaRPr lang="en-US" dirty="0"/>
          </a:p>
          <a:p>
            <a:pPr lvl="2"/>
            <a:r>
              <a:rPr lang="en-US" dirty="0"/>
              <a:t>Post-test updating of the causal model (from the one used in design)</a:t>
            </a:r>
          </a:p>
          <a:p>
            <a:pPr lvl="2"/>
            <a:endParaRPr lang="en-US" dirty="0"/>
          </a:p>
          <a:p>
            <a:pPr lvl="1"/>
            <a:r>
              <a:rPr lang="en-US" b="1" i="1" dirty="0"/>
              <a:t>Generalization: Extension of ED and ODA results to populations (PDFs) of interest (alternative scenarios) additional to those represented in field tests:</a:t>
            </a:r>
          </a:p>
          <a:p>
            <a:pPr lvl="1"/>
            <a:endParaRPr lang="en-US" dirty="0"/>
          </a:p>
          <a:p>
            <a:pPr lvl="2"/>
            <a:r>
              <a:rPr lang="en-US" dirty="0"/>
              <a:t>The causal-effect estimates produced by an ED or ODA are conditional on the design and the population (causal system, joint probability distribution function (PDF) of all model variables) from which the experimental units were selected (randomly or otherwise), and do not represent causal effects relative to other populations of interest (scenarios).</a:t>
            </a:r>
          </a:p>
          <a:p>
            <a:pPr lvl="2"/>
            <a:endParaRPr lang="en-US" dirty="0"/>
          </a:p>
          <a:p>
            <a:pPr lvl="2"/>
            <a:r>
              <a:rPr lang="en-US" dirty="0"/>
              <a:t>By </a:t>
            </a:r>
            <a:r>
              <a:rPr lang="en-US" b="1" dirty="0"/>
              <a:t>modifying the causal model</a:t>
            </a:r>
            <a:r>
              <a:rPr lang="en-US" dirty="0"/>
              <a:t>, causal effects can be estimated for </a:t>
            </a:r>
            <a:r>
              <a:rPr lang="en-US" b="1" dirty="0"/>
              <a:t>other populations (PDFs) of interest</a:t>
            </a:r>
            <a:r>
              <a:rPr lang="en-US" dirty="0"/>
              <a:t>.  This  is very useful for extension of inferential scope, sensitivity analysis, and input to simulation models and scenarios.</a:t>
            </a:r>
          </a:p>
        </p:txBody>
      </p:sp>
      <p:sp>
        <p:nvSpPr>
          <p:cNvPr id="3" name="Slide Number Placeholder 2">
            <a:extLst>
              <a:ext uri="{FF2B5EF4-FFF2-40B4-BE49-F238E27FC236}">
                <a16:creationId xmlns:a16="http://schemas.microsoft.com/office/drawing/2014/main" id="{AAE387FA-1287-EC0C-585F-4870210346D7}"/>
              </a:ext>
            </a:extLst>
          </p:cNvPr>
          <p:cNvSpPr>
            <a:spLocks noGrp="1"/>
          </p:cNvSpPr>
          <p:nvPr>
            <p:ph type="sldNum" sz="quarter" idx="12"/>
          </p:nvPr>
        </p:nvSpPr>
        <p:spPr/>
        <p:txBody>
          <a:bodyPr/>
          <a:lstStyle/>
          <a:p>
            <a:fld id="{48FCA5FB-44FE-45AA-8999-5568BEC1EB5A}" type="slidenum">
              <a:rPr lang="en-US" smtClean="0"/>
              <a:t>43</a:t>
            </a:fld>
            <a:endParaRPr lang="en-US"/>
          </a:p>
        </p:txBody>
      </p:sp>
    </p:spTree>
    <p:extLst>
      <p:ext uri="{BB962C8B-B14F-4D97-AF65-F5344CB8AC3E}">
        <p14:creationId xmlns:p14="http://schemas.microsoft.com/office/powerpoint/2010/main" val="21178143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E32AE3-3D9E-B8C4-5499-D76CE4152BC1}"/>
              </a:ext>
            </a:extLst>
          </p:cNvPr>
          <p:cNvSpPr txBox="1"/>
          <p:nvPr/>
        </p:nvSpPr>
        <p:spPr>
          <a:xfrm>
            <a:off x="803189" y="513241"/>
            <a:ext cx="10550611" cy="5909310"/>
          </a:xfrm>
          <a:prstGeom prst="rect">
            <a:avLst/>
          </a:prstGeom>
          <a:noFill/>
        </p:spPr>
        <p:txBody>
          <a:bodyPr wrap="square" rtlCol="0">
            <a:spAutoFit/>
          </a:bodyPr>
          <a:lstStyle/>
          <a:p>
            <a:r>
              <a:rPr lang="en-US" b="1" dirty="0"/>
              <a:t>17. Recommendations for Future Development and Use of AI-Based Causal Inference in OT&amp;E: General Recommendation</a:t>
            </a:r>
          </a:p>
          <a:p>
            <a:endParaRPr lang="en-US" dirty="0"/>
          </a:p>
          <a:p>
            <a:r>
              <a:rPr lang="en-US" b="1" dirty="0"/>
              <a:t>Use the Pearl Structured-Causal-Model AI-based approach </a:t>
            </a:r>
            <a:r>
              <a:rPr lang="en-US" dirty="0"/>
              <a:t>for design and analysis of tests in the field of OT&amp;E </a:t>
            </a:r>
            <a:r>
              <a:rPr lang="en-US" b="1" dirty="0"/>
              <a:t>to complement or replace alternative methodologies </a:t>
            </a:r>
            <a:r>
              <a:rPr lang="en-US" dirty="0"/>
              <a:t>(experimental design, Neyman-Rubin Causal Model).</a:t>
            </a:r>
          </a:p>
          <a:p>
            <a:endParaRPr lang="en-US" dirty="0"/>
          </a:p>
          <a:p>
            <a:pPr lvl="1"/>
            <a:r>
              <a:rPr lang="en-US" dirty="0"/>
              <a:t>AI methodology can </a:t>
            </a:r>
            <a:r>
              <a:rPr lang="en-US" b="1" dirty="0"/>
              <a:t>overcome the implementation difficulties </a:t>
            </a:r>
            <a:r>
              <a:rPr lang="en-US" dirty="0"/>
              <a:t>associated with the use of experimental designs in OT&amp;E field tests.</a:t>
            </a:r>
          </a:p>
          <a:p>
            <a:pPr lvl="1"/>
            <a:endParaRPr lang="en-US" dirty="0"/>
          </a:p>
          <a:p>
            <a:pPr lvl="1"/>
            <a:r>
              <a:rPr lang="en-US" dirty="0"/>
              <a:t>Pearl’s Structured-Causal-Model approach </a:t>
            </a:r>
            <a:r>
              <a:rPr lang="en-US" b="1" dirty="0"/>
              <a:t>has significant advantages over other methodologies </a:t>
            </a:r>
            <a:r>
              <a:rPr lang="en-US" dirty="0"/>
              <a:t>used to analyze observational data (NRCM (Rosenbaum-Rubin / Heckman)).</a:t>
            </a:r>
          </a:p>
          <a:p>
            <a:pPr lvl="1"/>
            <a:endParaRPr lang="en-US" dirty="0"/>
          </a:p>
          <a:p>
            <a:pPr lvl="1"/>
            <a:r>
              <a:rPr lang="en-US" dirty="0"/>
              <a:t>AI methodology can be used </a:t>
            </a:r>
            <a:r>
              <a:rPr lang="en-US" b="1" dirty="0"/>
              <a:t>to construct test designs </a:t>
            </a:r>
            <a:r>
              <a:rPr lang="en-US" dirty="0"/>
              <a:t>and to help </a:t>
            </a:r>
            <a:r>
              <a:rPr lang="en-US" b="1" dirty="0"/>
              <a:t>automatically generate test scenarios</a:t>
            </a:r>
            <a:r>
              <a:rPr lang="en-US" dirty="0"/>
              <a:t>.</a:t>
            </a:r>
          </a:p>
          <a:p>
            <a:pPr lvl="1"/>
            <a:endParaRPr lang="en-US" dirty="0"/>
          </a:p>
          <a:p>
            <a:pPr lvl="1"/>
            <a:r>
              <a:rPr lang="en-US" dirty="0"/>
              <a:t>AI methodology can be used </a:t>
            </a:r>
            <a:r>
              <a:rPr lang="en-US" b="1" dirty="0"/>
              <a:t>to analyze test data</a:t>
            </a:r>
            <a:r>
              <a:rPr lang="en-US" dirty="0"/>
              <a:t> and </a:t>
            </a:r>
            <a:r>
              <a:rPr lang="en-US" b="1" dirty="0"/>
              <a:t>generalize field-test results</a:t>
            </a:r>
            <a:r>
              <a:rPr lang="en-US" dirty="0"/>
              <a:t>.</a:t>
            </a:r>
          </a:p>
          <a:p>
            <a:pPr lvl="1"/>
            <a:endParaRPr lang="en-US" dirty="0"/>
          </a:p>
          <a:p>
            <a:pPr lvl="1"/>
            <a:r>
              <a:rPr lang="en-US" dirty="0"/>
              <a:t>AI methodology can be used to </a:t>
            </a:r>
            <a:r>
              <a:rPr lang="en-US" b="1" dirty="0"/>
              <a:t>combine test data</a:t>
            </a:r>
            <a:r>
              <a:rPr lang="en-US" dirty="0"/>
              <a:t> with (experimental or observational) data </a:t>
            </a:r>
            <a:r>
              <a:rPr lang="en-US" b="1" dirty="0"/>
              <a:t>from other sources</a:t>
            </a:r>
            <a:r>
              <a:rPr lang="en-US" dirty="0"/>
              <a:t>.</a:t>
            </a:r>
          </a:p>
          <a:p>
            <a:pPr lvl="1"/>
            <a:endParaRPr lang="en-US" dirty="0"/>
          </a:p>
          <a:p>
            <a:pPr lvl="1"/>
            <a:r>
              <a:rPr lang="en-US" b="1" dirty="0"/>
              <a:t>AI methodology is a powerful tool that can greatly improve the capability, effectiveness and efficiency of OT&amp;E beyond the limits possible using traditional statistical methodologies.</a:t>
            </a:r>
          </a:p>
        </p:txBody>
      </p:sp>
      <p:sp>
        <p:nvSpPr>
          <p:cNvPr id="3" name="Slide Number Placeholder 2">
            <a:extLst>
              <a:ext uri="{FF2B5EF4-FFF2-40B4-BE49-F238E27FC236}">
                <a16:creationId xmlns:a16="http://schemas.microsoft.com/office/drawing/2014/main" id="{E8BF99CF-0EE6-4324-5069-9AD25236ECE0}"/>
              </a:ext>
            </a:extLst>
          </p:cNvPr>
          <p:cNvSpPr>
            <a:spLocks noGrp="1"/>
          </p:cNvSpPr>
          <p:nvPr>
            <p:ph type="sldNum" sz="quarter" idx="12"/>
          </p:nvPr>
        </p:nvSpPr>
        <p:spPr/>
        <p:txBody>
          <a:bodyPr/>
          <a:lstStyle/>
          <a:p>
            <a:fld id="{48FCA5FB-44FE-45AA-8999-5568BEC1EB5A}" type="slidenum">
              <a:rPr lang="en-US" smtClean="0"/>
              <a:t>44</a:t>
            </a:fld>
            <a:endParaRPr lang="en-US"/>
          </a:p>
        </p:txBody>
      </p:sp>
    </p:spTree>
    <p:extLst>
      <p:ext uri="{BB962C8B-B14F-4D97-AF65-F5344CB8AC3E}">
        <p14:creationId xmlns:p14="http://schemas.microsoft.com/office/powerpoint/2010/main" val="865555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669088-C6FB-01A3-9A9D-BC7E475AF30F}"/>
              </a:ext>
            </a:extLst>
          </p:cNvPr>
          <p:cNvSpPr txBox="1"/>
          <p:nvPr/>
        </p:nvSpPr>
        <p:spPr>
          <a:xfrm>
            <a:off x="918519" y="474345"/>
            <a:ext cx="10354962" cy="5355312"/>
          </a:xfrm>
          <a:prstGeom prst="rect">
            <a:avLst/>
          </a:prstGeom>
          <a:noFill/>
        </p:spPr>
        <p:txBody>
          <a:bodyPr wrap="square" rtlCol="0">
            <a:spAutoFit/>
          </a:bodyPr>
          <a:lstStyle/>
          <a:p>
            <a:r>
              <a:rPr lang="en-US" b="1" dirty="0"/>
              <a:t>17b. Specific Recommendations</a:t>
            </a:r>
          </a:p>
          <a:p>
            <a:endParaRPr lang="en-US" dirty="0"/>
          </a:p>
          <a:p>
            <a:r>
              <a:rPr lang="en-US" dirty="0"/>
              <a:t>1.  </a:t>
            </a:r>
            <a:r>
              <a:rPr lang="en-US" b="1" dirty="0"/>
              <a:t>Expand awareness of and access to software that implements the basic Pearl methodology, </a:t>
            </a:r>
            <a:r>
              <a:rPr lang="en-US" dirty="0"/>
              <a:t>which enables the user to interactively specify and display structured causal model graphs (DAGs), assess estimability of causal effects from them, specify estimation formulas, and calculate causal-effect estimates from test data.</a:t>
            </a:r>
          </a:p>
          <a:p>
            <a:endParaRPr lang="en-US" b="1" dirty="0"/>
          </a:p>
          <a:p>
            <a:r>
              <a:rPr lang="en-US" b="1" dirty="0"/>
              <a:t>Sample resources:</a:t>
            </a:r>
          </a:p>
          <a:p>
            <a:endParaRPr lang="en-US" dirty="0"/>
          </a:p>
          <a:p>
            <a:pPr lvl="1"/>
            <a:r>
              <a:rPr lang="en-US" i="1" dirty="0"/>
              <a:t>Causal Inference In Statistics: A Companion for R Users </a:t>
            </a:r>
            <a:r>
              <a:rPr lang="en-US" dirty="0"/>
              <a:t>by Johannes </a:t>
            </a:r>
            <a:r>
              <a:rPr lang="en-US" dirty="0" err="1"/>
              <a:t>Textor</a:t>
            </a:r>
            <a:r>
              <a:rPr lang="en-US" dirty="0"/>
              <a:t>, Andrew Forney, and Judea Pearl.  Posted at Internet website </a:t>
            </a:r>
            <a:r>
              <a:rPr lang="en-US" dirty="0">
                <a:hlinkClick r:id="rId2"/>
              </a:rPr>
              <a:t>http://dagitty.net/primer/</a:t>
            </a:r>
            <a:r>
              <a:rPr lang="en-US" dirty="0"/>
              <a:t>.  This document provides programmatic solutions in the R package for statistical computing for many of the exercises in </a:t>
            </a:r>
            <a:r>
              <a:rPr lang="en-US" i="1" dirty="0"/>
              <a:t>Causal Inference in Statistics: A Primer </a:t>
            </a:r>
            <a:r>
              <a:rPr lang="en-US" dirty="0"/>
              <a:t>by Pearl, </a:t>
            </a:r>
            <a:r>
              <a:rPr lang="en-US" dirty="0" err="1"/>
              <a:t>Glymour</a:t>
            </a:r>
            <a:r>
              <a:rPr lang="en-US" dirty="0"/>
              <a:t>, and Jewell.</a:t>
            </a:r>
          </a:p>
          <a:p>
            <a:pPr lvl="1"/>
            <a:endParaRPr lang="en-US" dirty="0"/>
          </a:p>
          <a:p>
            <a:pPr lvl="1"/>
            <a:r>
              <a:rPr lang="en-US" dirty="0"/>
              <a:t>SAS CAUSALGRAPH procedure, posted at </a:t>
            </a:r>
            <a:r>
              <a:rPr lang="en-US" dirty="0">
                <a:hlinkClick r:id="rId3"/>
              </a:rPr>
              <a:t>http://documentation.sas.com/doc/en/pgmsascdc/9.4_3.4/statug/statug_causalgraph_gettingstarted.htm</a:t>
            </a:r>
            <a:r>
              <a:rPr lang="en-US" dirty="0"/>
              <a:t> </a:t>
            </a:r>
          </a:p>
          <a:p>
            <a:endParaRPr lang="en-US" dirty="0"/>
          </a:p>
          <a:p>
            <a:endParaRPr lang="en-US" dirty="0"/>
          </a:p>
        </p:txBody>
      </p:sp>
      <p:sp>
        <p:nvSpPr>
          <p:cNvPr id="3" name="Slide Number Placeholder 2">
            <a:extLst>
              <a:ext uri="{FF2B5EF4-FFF2-40B4-BE49-F238E27FC236}">
                <a16:creationId xmlns:a16="http://schemas.microsoft.com/office/drawing/2014/main" id="{02E05DC8-BCEE-0AD5-8C12-5A12C0DC04F7}"/>
              </a:ext>
            </a:extLst>
          </p:cNvPr>
          <p:cNvSpPr>
            <a:spLocks noGrp="1"/>
          </p:cNvSpPr>
          <p:nvPr>
            <p:ph type="sldNum" sz="quarter" idx="12"/>
          </p:nvPr>
        </p:nvSpPr>
        <p:spPr/>
        <p:txBody>
          <a:bodyPr/>
          <a:lstStyle/>
          <a:p>
            <a:fld id="{48FCA5FB-44FE-45AA-8999-5568BEC1EB5A}" type="slidenum">
              <a:rPr lang="en-US" smtClean="0"/>
              <a:t>45</a:t>
            </a:fld>
            <a:endParaRPr lang="en-US"/>
          </a:p>
        </p:txBody>
      </p:sp>
    </p:spTree>
    <p:extLst>
      <p:ext uri="{BB962C8B-B14F-4D97-AF65-F5344CB8AC3E}">
        <p14:creationId xmlns:p14="http://schemas.microsoft.com/office/powerpoint/2010/main" val="3859367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378CF0-4668-E338-A5CA-C0284BFA410B}"/>
              </a:ext>
            </a:extLst>
          </p:cNvPr>
          <p:cNvSpPr>
            <a:spLocks noGrp="1"/>
          </p:cNvSpPr>
          <p:nvPr>
            <p:ph type="sldNum" sz="quarter" idx="12"/>
          </p:nvPr>
        </p:nvSpPr>
        <p:spPr/>
        <p:txBody>
          <a:bodyPr/>
          <a:lstStyle/>
          <a:p>
            <a:fld id="{48FCA5FB-44FE-45AA-8999-5568BEC1EB5A}" type="slidenum">
              <a:rPr lang="en-US" smtClean="0"/>
              <a:t>46</a:t>
            </a:fld>
            <a:endParaRPr lang="en-US"/>
          </a:p>
        </p:txBody>
      </p:sp>
      <p:sp>
        <p:nvSpPr>
          <p:cNvPr id="5" name="TextBox 4">
            <a:extLst>
              <a:ext uri="{FF2B5EF4-FFF2-40B4-BE49-F238E27FC236}">
                <a16:creationId xmlns:a16="http://schemas.microsoft.com/office/drawing/2014/main" id="{B93E8DFD-4737-A294-ED65-C729AC35901D}"/>
              </a:ext>
            </a:extLst>
          </p:cNvPr>
          <p:cNvSpPr txBox="1"/>
          <p:nvPr/>
        </p:nvSpPr>
        <p:spPr>
          <a:xfrm>
            <a:off x="837170" y="401761"/>
            <a:ext cx="10839964" cy="2031325"/>
          </a:xfrm>
          <a:prstGeom prst="rect">
            <a:avLst/>
          </a:prstGeom>
          <a:noFill/>
        </p:spPr>
        <p:txBody>
          <a:bodyPr wrap="square">
            <a:spAutoFit/>
          </a:bodyPr>
          <a:lstStyle/>
          <a:p>
            <a:r>
              <a:rPr lang="en-US" b="1" dirty="0"/>
              <a:t>17c. Specific Recommendations (Cont’d.)</a:t>
            </a:r>
            <a:endParaRPr lang="en-US" dirty="0"/>
          </a:p>
          <a:p>
            <a:endParaRPr lang="en-US" b="1" dirty="0"/>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The CAUSALGRAPH Procedure (from </a:t>
            </a:r>
            <a:r>
              <a:rPr lang="en-US" u="sng" dirty="0">
                <a:solidFill>
                  <a:srgbClr val="0563C1"/>
                </a:solidFill>
                <a:latin typeface="Arial" panose="020B0604020202020204" pitchFamily="34" charset="0"/>
                <a:ea typeface="Calibri" panose="020F0502020204030204" pitchFamily="34" charset="0"/>
                <a:cs typeface="Times New Roman" panose="02020603050405020304" pitchFamily="18" charset="0"/>
              </a:rPr>
              <a:t>http://documentation.sas.com/doc/en/pgmsascdc/9.4_3.4/statug/statug_causalgraph_gettingstarted.htm</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Figure 34.1: Causal Model of the Effect of Persistent Perfluoroalkyl Substances on Breastfeeding Duration</a:t>
            </a:r>
          </a:p>
        </p:txBody>
      </p:sp>
      <p:pic>
        <p:nvPicPr>
          <p:cNvPr id="7" name="Picture 6">
            <a:extLst>
              <a:ext uri="{FF2B5EF4-FFF2-40B4-BE49-F238E27FC236}">
                <a16:creationId xmlns:a16="http://schemas.microsoft.com/office/drawing/2014/main" id="{9A513699-83AC-1982-23B8-233805DC34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8306" y="2527589"/>
            <a:ext cx="5402294" cy="4193886"/>
          </a:xfrm>
          <a:prstGeom prst="rect">
            <a:avLst/>
          </a:prstGeom>
        </p:spPr>
      </p:pic>
    </p:spTree>
    <p:extLst>
      <p:ext uri="{BB962C8B-B14F-4D97-AF65-F5344CB8AC3E}">
        <p14:creationId xmlns:p14="http://schemas.microsoft.com/office/powerpoint/2010/main" val="32967637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9B70B9-5D79-E00A-7D86-71170CD9AE3A}"/>
              </a:ext>
            </a:extLst>
          </p:cNvPr>
          <p:cNvSpPr txBox="1"/>
          <p:nvPr/>
        </p:nvSpPr>
        <p:spPr>
          <a:xfrm>
            <a:off x="918519" y="474345"/>
            <a:ext cx="10354962" cy="3693319"/>
          </a:xfrm>
          <a:prstGeom prst="rect">
            <a:avLst/>
          </a:prstGeom>
          <a:noFill/>
        </p:spPr>
        <p:txBody>
          <a:bodyPr wrap="square" rtlCol="0">
            <a:spAutoFit/>
          </a:bodyPr>
          <a:lstStyle/>
          <a:p>
            <a:r>
              <a:rPr lang="en-US" b="1" dirty="0"/>
              <a:t>17d. Specific Recommendations (Cont’d.)</a:t>
            </a:r>
          </a:p>
          <a:p>
            <a:endParaRPr lang="en-US" dirty="0"/>
          </a:p>
          <a:p>
            <a:r>
              <a:rPr lang="en-US" dirty="0"/>
              <a:t>2. </a:t>
            </a:r>
            <a:r>
              <a:rPr lang="en-US" b="1" dirty="0"/>
              <a:t>Develop (expert-system) software to assist a user in constructing test designs </a:t>
            </a:r>
            <a:r>
              <a:rPr lang="en-US" dirty="0"/>
              <a:t>corresponding to specified causal models and test environments.</a:t>
            </a:r>
          </a:p>
          <a:p>
            <a:endParaRPr lang="en-US" dirty="0"/>
          </a:p>
          <a:p>
            <a:pPr lvl="1"/>
            <a:r>
              <a:rPr lang="en-US" dirty="0"/>
              <a:t>The software will guide the user in selection of design variables (or factors), matching (for forming matched pairs or comparison groups), specification of variation (spread, balance, orthogonality) in design variables, and selection of a sample of system/equipment locations and configurations taking into account precision and power requirements, geographic data, military doctrine and system-under-test requirements.</a:t>
            </a:r>
          </a:p>
          <a:p>
            <a:pPr lvl="1"/>
            <a:endParaRPr lang="en-US" dirty="0"/>
          </a:p>
          <a:p>
            <a:pPr lvl="1"/>
            <a:r>
              <a:rPr lang="en-US" dirty="0"/>
              <a:t>This methodology will be similar to that used to develop analytical sample survey designs, since it involves sampling from finite populations.</a:t>
            </a:r>
          </a:p>
        </p:txBody>
      </p:sp>
      <p:sp>
        <p:nvSpPr>
          <p:cNvPr id="3" name="Slide Number Placeholder 2">
            <a:extLst>
              <a:ext uri="{FF2B5EF4-FFF2-40B4-BE49-F238E27FC236}">
                <a16:creationId xmlns:a16="http://schemas.microsoft.com/office/drawing/2014/main" id="{E6858FC5-EF28-9DF5-08A4-749597EDBB59}"/>
              </a:ext>
            </a:extLst>
          </p:cNvPr>
          <p:cNvSpPr>
            <a:spLocks noGrp="1"/>
          </p:cNvSpPr>
          <p:nvPr>
            <p:ph type="sldNum" sz="quarter" idx="12"/>
          </p:nvPr>
        </p:nvSpPr>
        <p:spPr/>
        <p:txBody>
          <a:bodyPr/>
          <a:lstStyle/>
          <a:p>
            <a:fld id="{48FCA5FB-44FE-45AA-8999-5568BEC1EB5A}" type="slidenum">
              <a:rPr lang="en-US" smtClean="0"/>
              <a:t>47</a:t>
            </a:fld>
            <a:endParaRPr lang="en-US"/>
          </a:p>
        </p:txBody>
      </p:sp>
    </p:spTree>
    <p:extLst>
      <p:ext uri="{BB962C8B-B14F-4D97-AF65-F5344CB8AC3E}">
        <p14:creationId xmlns:p14="http://schemas.microsoft.com/office/powerpoint/2010/main" val="13285490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B94B60-F32A-4D32-A3DA-46D25B857B83}"/>
              </a:ext>
            </a:extLst>
          </p:cNvPr>
          <p:cNvSpPr txBox="1"/>
          <p:nvPr/>
        </p:nvSpPr>
        <p:spPr>
          <a:xfrm>
            <a:off x="704335" y="335845"/>
            <a:ext cx="10507362" cy="6186309"/>
          </a:xfrm>
          <a:prstGeom prst="rect">
            <a:avLst/>
          </a:prstGeom>
          <a:noFill/>
        </p:spPr>
        <p:txBody>
          <a:bodyPr wrap="square" rtlCol="0">
            <a:spAutoFit/>
          </a:bodyPr>
          <a:lstStyle/>
          <a:p>
            <a:r>
              <a:rPr lang="en-US" b="1" dirty="0"/>
              <a:t>17e. Specific Recommendations (Cont’d.)</a:t>
            </a:r>
          </a:p>
          <a:p>
            <a:endParaRPr lang="en-US" dirty="0"/>
          </a:p>
          <a:p>
            <a:r>
              <a:rPr lang="en-US" dirty="0"/>
              <a:t>3. (“Blue Sky”) </a:t>
            </a:r>
            <a:r>
              <a:rPr lang="en-US" b="1" dirty="0"/>
              <a:t>Develop software to enable a user to modify a causal model to represent populations (PDFs) other than the one sampled from in field tests, and to construct causal-effect estimates relative to those populations.</a:t>
            </a:r>
          </a:p>
          <a:p>
            <a:endParaRPr lang="en-US" dirty="0"/>
          </a:p>
          <a:p>
            <a:pPr lvl="1"/>
            <a:r>
              <a:rPr lang="en-US" dirty="0"/>
              <a:t>This capability will provide estimates of causal effects (system performance and effectiveness) for a wide range of operational environments, not just for the one represented in field tests.</a:t>
            </a:r>
          </a:p>
          <a:p>
            <a:pPr lvl="1"/>
            <a:endParaRPr lang="en-US" dirty="0"/>
          </a:p>
          <a:p>
            <a:pPr lvl="1"/>
            <a:r>
              <a:rPr lang="en-US" b="1" dirty="0"/>
              <a:t>This feature is perhaps the most useful one that will result from combining AI methodology with traditional statistical methodology.  </a:t>
            </a:r>
            <a:r>
              <a:rPr lang="en-US" dirty="0"/>
              <a:t>Since each specified population of interest represents a scenario, this extension will represent a significant capability to evaluate systems under alternative scenarios additional to the specific ones used in field tests.</a:t>
            </a:r>
          </a:p>
          <a:p>
            <a:pPr lvl="1"/>
            <a:endParaRPr lang="en-US" dirty="0"/>
          </a:p>
          <a:p>
            <a:pPr lvl="1"/>
            <a:r>
              <a:rPr lang="en-US" dirty="0"/>
              <a:t>This approach is a </a:t>
            </a:r>
            <a:r>
              <a:rPr lang="en-US" b="1" dirty="0"/>
              <a:t>Bayesian approach</a:t>
            </a:r>
            <a:r>
              <a:rPr lang="en-US" dirty="0"/>
              <a:t>, where the causal model represents prior information and the test provides sample data.  Alternative scenarios are simply alternative prior distributions.</a:t>
            </a:r>
          </a:p>
          <a:p>
            <a:pPr lvl="1"/>
            <a:endParaRPr lang="en-US" dirty="0"/>
          </a:p>
          <a:p>
            <a:pPr lvl="1"/>
            <a:r>
              <a:rPr lang="en-US" dirty="0"/>
              <a:t>The causal-effect estimates for alternative scenarios are simply Bayesian estimates corresponding to alternative priors.</a:t>
            </a:r>
          </a:p>
          <a:p>
            <a:pPr lvl="1"/>
            <a:endParaRPr lang="en-US" dirty="0"/>
          </a:p>
          <a:p>
            <a:pPr lvl="1"/>
            <a:r>
              <a:rPr lang="en-US" dirty="0"/>
              <a:t>This development would do much to address the problem of small sample sizes for some OT&amp;E tests, by identifying conditional estimates of high precision.</a:t>
            </a:r>
          </a:p>
        </p:txBody>
      </p:sp>
      <p:sp>
        <p:nvSpPr>
          <p:cNvPr id="3" name="Slide Number Placeholder 2">
            <a:extLst>
              <a:ext uri="{FF2B5EF4-FFF2-40B4-BE49-F238E27FC236}">
                <a16:creationId xmlns:a16="http://schemas.microsoft.com/office/drawing/2014/main" id="{77DB8578-684D-CA52-04BC-62CA1F2FE937}"/>
              </a:ext>
            </a:extLst>
          </p:cNvPr>
          <p:cNvSpPr>
            <a:spLocks noGrp="1"/>
          </p:cNvSpPr>
          <p:nvPr>
            <p:ph type="sldNum" sz="quarter" idx="12"/>
          </p:nvPr>
        </p:nvSpPr>
        <p:spPr/>
        <p:txBody>
          <a:bodyPr/>
          <a:lstStyle/>
          <a:p>
            <a:fld id="{48FCA5FB-44FE-45AA-8999-5568BEC1EB5A}" type="slidenum">
              <a:rPr lang="en-US" smtClean="0"/>
              <a:t>48</a:t>
            </a:fld>
            <a:endParaRPr lang="en-US"/>
          </a:p>
        </p:txBody>
      </p:sp>
    </p:spTree>
    <p:extLst>
      <p:ext uri="{BB962C8B-B14F-4D97-AF65-F5344CB8AC3E}">
        <p14:creationId xmlns:p14="http://schemas.microsoft.com/office/powerpoint/2010/main" val="39292584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6CCAB8-DF0C-7487-9612-7F21D550D2B3}"/>
              </a:ext>
            </a:extLst>
          </p:cNvPr>
          <p:cNvSpPr txBox="1"/>
          <p:nvPr/>
        </p:nvSpPr>
        <p:spPr>
          <a:xfrm>
            <a:off x="766119" y="474345"/>
            <a:ext cx="10507362" cy="6186309"/>
          </a:xfrm>
          <a:prstGeom prst="rect">
            <a:avLst/>
          </a:prstGeom>
          <a:noFill/>
        </p:spPr>
        <p:txBody>
          <a:bodyPr wrap="square" rtlCol="0">
            <a:spAutoFit/>
          </a:bodyPr>
          <a:lstStyle/>
          <a:p>
            <a:r>
              <a:rPr lang="en-US" b="1" dirty="0"/>
              <a:t>17f. Specific Recommendations (Cont’d.)</a:t>
            </a:r>
          </a:p>
          <a:p>
            <a:endParaRPr lang="en-US" dirty="0"/>
          </a:p>
          <a:p>
            <a:r>
              <a:rPr lang="en-US" dirty="0"/>
              <a:t>4. “(Blue Sky”) </a:t>
            </a:r>
            <a:r>
              <a:rPr lang="en-US" b="1" dirty="0"/>
              <a:t>Develop automated procedures for generating alternative causal models.</a:t>
            </a:r>
          </a:p>
          <a:p>
            <a:endParaRPr lang="en-US" dirty="0"/>
          </a:p>
          <a:p>
            <a:pPr lvl="1"/>
            <a:r>
              <a:rPr lang="en-US" dirty="0"/>
              <a:t>Alternative causal models represent alternative scenarios.</a:t>
            </a:r>
          </a:p>
          <a:p>
            <a:pPr lvl="1"/>
            <a:endParaRPr lang="en-US" dirty="0"/>
          </a:p>
          <a:p>
            <a:pPr lvl="1"/>
            <a:r>
              <a:rPr lang="en-US" dirty="0"/>
              <a:t>The resulting system is an </a:t>
            </a:r>
            <a:r>
              <a:rPr lang="en-US" b="1" i="1" dirty="0"/>
              <a:t>automated scenario-generation system</a:t>
            </a:r>
            <a:r>
              <a:rPr lang="en-US" dirty="0"/>
              <a:t>.</a:t>
            </a:r>
          </a:p>
          <a:p>
            <a:pPr lvl="1"/>
            <a:endParaRPr lang="en-US" dirty="0"/>
          </a:p>
          <a:p>
            <a:pPr lvl="1"/>
            <a:r>
              <a:rPr lang="en-US" dirty="0"/>
              <a:t>The tremendous advantage of this approach to automated scenario generation is that the scenario is specified in terms of the variables of the causal model, and causal-effect estimates corresponding to the scenario (and the test data) may be determined directly from the causal model.</a:t>
            </a:r>
          </a:p>
          <a:p>
            <a:pPr lvl="1"/>
            <a:endParaRPr lang="en-US" dirty="0"/>
          </a:p>
          <a:p>
            <a:pPr lvl="1"/>
            <a:r>
              <a:rPr lang="en-US" dirty="0"/>
              <a:t>(Note: To facilitate this development, assure, in Recommendation 2, that the test design is constructed in a way that accommodates generation of scenarios of interest and estimation of causal effects for them (by including variables of interest in these scenarios and assuring adequate variation in those variables).  That is, </a:t>
            </a:r>
            <a:r>
              <a:rPr lang="en-US" b="1" dirty="0"/>
              <a:t>the field test is used to collect data not only for a specific evaluation situation</a:t>
            </a:r>
            <a:r>
              <a:rPr lang="en-US" dirty="0"/>
              <a:t>, but also for use in generating alternative scenarios and estimating causal effects for them.)</a:t>
            </a:r>
          </a:p>
          <a:p>
            <a:pPr lvl="1"/>
            <a:endParaRPr lang="en-US" dirty="0"/>
          </a:p>
          <a:p>
            <a:pPr lvl="1"/>
            <a:r>
              <a:rPr lang="en-US" dirty="0"/>
              <a:t>(For an example of an AI-based automated scenario generation system, see documentation for the </a:t>
            </a:r>
            <a:r>
              <a:rPr lang="en-US" b="1" dirty="0"/>
              <a:t>Scenarist </a:t>
            </a:r>
            <a:r>
              <a:rPr lang="en-US" dirty="0"/>
              <a:t>development project is posted at </a:t>
            </a:r>
            <a:r>
              <a:rPr lang="en-US" dirty="0">
                <a:hlinkClick r:id="rId2"/>
              </a:rPr>
              <a:t>http://www.foundationwebsite.org/index16-artificial-intelligence.htm</a:t>
            </a:r>
            <a:r>
              <a:rPr lang="en-US" dirty="0"/>
              <a:t>.)</a:t>
            </a:r>
          </a:p>
          <a:p>
            <a:pPr lvl="1"/>
            <a:endParaRPr lang="en-US" dirty="0"/>
          </a:p>
        </p:txBody>
      </p:sp>
      <p:sp>
        <p:nvSpPr>
          <p:cNvPr id="3" name="Slide Number Placeholder 2">
            <a:extLst>
              <a:ext uri="{FF2B5EF4-FFF2-40B4-BE49-F238E27FC236}">
                <a16:creationId xmlns:a16="http://schemas.microsoft.com/office/drawing/2014/main" id="{DD0EC24F-CA83-F053-94D8-AB4A1A7E9AE1}"/>
              </a:ext>
            </a:extLst>
          </p:cNvPr>
          <p:cNvSpPr>
            <a:spLocks noGrp="1"/>
          </p:cNvSpPr>
          <p:nvPr>
            <p:ph type="sldNum" sz="quarter" idx="12"/>
          </p:nvPr>
        </p:nvSpPr>
        <p:spPr/>
        <p:txBody>
          <a:bodyPr/>
          <a:lstStyle/>
          <a:p>
            <a:fld id="{48FCA5FB-44FE-45AA-8999-5568BEC1EB5A}" type="slidenum">
              <a:rPr lang="en-US" smtClean="0"/>
              <a:t>49</a:t>
            </a:fld>
            <a:endParaRPr lang="en-US"/>
          </a:p>
        </p:txBody>
      </p:sp>
    </p:spTree>
    <p:extLst>
      <p:ext uri="{BB962C8B-B14F-4D97-AF65-F5344CB8AC3E}">
        <p14:creationId xmlns:p14="http://schemas.microsoft.com/office/powerpoint/2010/main" val="123554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E1F002-45DD-1FF4-8984-214485806EC6}"/>
              </a:ext>
            </a:extLst>
          </p:cNvPr>
          <p:cNvSpPr txBox="1"/>
          <p:nvPr/>
        </p:nvSpPr>
        <p:spPr>
          <a:xfrm>
            <a:off x="906162" y="630195"/>
            <a:ext cx="10379676" cy="590931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3. Classical Approaches to Test Design: Designed Experiments and Sample Surveys</a:t>
            </a:r>
          </a:p>
          <a:p>
            <a:endParaRPr lang="en-US" dirty="0">
              <a:latin typeface="Arial" panose="020B0604020202020204" pitchFamily="34" charset="0"/>
              <a:cs typeface="Arial" panose="020B0604020202020204" pitchFamily="34" charset="0"/>
            </a:endParaRPr>
          </a:p>
          <a:p>
            <a:r>
              <a:rPr lang="en-US" b="1" dirty="0"/>
              <a:t>Experiment:</a:t>
            </a:r>
            <a:r>
              <a:rPr lang="en-US" dirty="0"/>
              <a:t> An investigation to determine cause-effect relationships in which selection of subjects and assignment of treatments (experimental conditions) to subjects is controlled by the experimenter</a:t>
            </a:r>
          </a:p>
          <a:p>
            <a:endParaRPr lang="en-US" dirty="0"/>
          </a:p>
          <a:p>
            <a:r>
              <a:rPr lang="en-US" b="1" dirty="0"/>
              <a:t>Observational Study: </a:t>
            </a:r>
            <a:r>
              <a:rPr lang="en-US" dirty="0"/>
              <a:t>This control is absent (for any number of reasons, including physical, legal, ethical, behavior)</a:t>
            </a:r>
          </a:p>
          <a:p>
            <a:endParaRPr lang="en-US" dirty="0"/>
          </a:p>
          <a:p>
            <a:r>
              <a:rPr lang="en-US" b="1" dirty="0"/>
              <a:t>Elements of Experimental Design (ED) and Sample Survey Design:</a:t>
            </a:r>
          </a:p>
          <a:p>
            <a:endParaRPr lang="en-US" dirty="0"/>
          </a:p>
          <a:p>
            <a:pPr lvl="1"/>
            <a:r>
              <a:rPr lang="en-US" b="1" dirty="0"/>
              <a:t>Randomization</a:t>
            </a:r>
            <a:r>
              <a:rPr lang="en-US" dirty="0"/>
              <a:t> (randomized selection from a population (or distribution) of interest; randomized assignment to treatment levels of interest)</a:t>
            </a:r>
          </a:p>
          <a:p>
            <a:pPr lvl="1"/>
            <a:r>
              <a:rPr lang="en-US" b="1" dirty="0"/>
              <a:t>Replication</a:t>
            </a:r>
            <a:r>
              <a:rPr lang="en-US" dirty="0"/>
              <a:t> (for estimation of estimate variances, precision, power and significance levels)</a:t>
            </a:r>
          </a:p>
          <a:p>
            <a:pPr lvl="1"/>
            <a:r>
              <a:rPr lang="en-US" b="1" dirty="0"/>
              <a:t>Local control </a:t>
            </a:r>
            <a:r>
              <a:rPr lang="en-US" dirty="0"/>
              <a:t>(matching, blocking, stratification)</a:t>
            </a:r>
          </a:p>
          <a:p>
            <a:pPr lvl="1"/>
            <a:r>
              <a:rPr lang="en-US" b="1" dirty="0"/>
              <a:t>Symmetry</a:t>
            </a:r>
            <a:r>
              <a:rPr lang="en-US" dirty="0"/>
              <a:t> (balance, orthogonality)</a:t>
            </a:r>
          </a:p>
          <a:p>
            <a:pPr lvl="1"/>
            <a:r>
              <a:rPr lang="en-US" b="1" dirty="0"/>
              <a:t>Sample size determination</a:t>
            </a:r>
            <a:r>
              <a:rPr lang="en-US" dirty="0"/>
              <a:t> (statistical precision analysis, statistical power analysis)</a:t>
            </a:r>
          </a:p>
          <a:p>
            <a:pPr lvl="1"/>
            <a:r>
              <a:rPr lang="en-US" b="1" dirty="0"/>
              <a:t>Sample selection procedures</a:t>
            </a:r>
            <a:r>
              <a:rPr lang="en-US" dirty="0"/>
              <a:t> (simple random sampling, with/without replacement sampling, multistage sampling, stratified sampling, sampling with variable selection probabilities, matching)</a:t>
            </a:r>
          </a:p>
          <a:p>
            <a:endParaRPr lang="en-US" dirty="0"/>
          </a:p>
          <a:p>
            <a:r>
              <a:rPr lang="en-US" b="1" dirty="0"/>
              <a:t>Straightforward analysis</a:t>
            </a:r>
            <a:r>
              <a:rPr lang="en-US" dirty="0"/>
              <a:t>, matched to design (e.g., analysis of variance, general linear statistical model, sample survey analysis)</a:t>
            </a:r>
          </a:p>
        </p:txBody>
      </p:sp>
      <p:sp>
        <p:nvSpPr>
          <p:cNvPr id="3" name="Slide Number Placeholder 2">
            <a:extLst>
              <a:ext uri="{FF2B5EF4-FFF2-40B4-BE49-F238E27FC236}">
                <a16:creationId xmlns:a16="http://schemas.microsoft.com/office/drawing/2014/main" id="{1BFD10BD-0594-922B-0B77-AD962A75A830}"/>
              </a:ext>
            </a:extLst>
          </p:cNvPr>
          <p:cNvSpPr>
            <a:spLocks noGrp="1"/>
          </p:cNvSpPr>
          <p:nvPr>
            <p:ph type="sldNum" sz="quarter" idx="12"/>
          </p:nvPr>
        </p:nvSpPr>
        <p:spPr/>
        <p:txBody>
          <a:bodyPr/>
          <a:lstStyle/>
          <a:p>
            <a:fld id="{48FCA5FB-44FE-45AA-8999-5568BEC1EB5A}" type="slidenum">
              <a:rPr lang="en-US" smtClean="0"/>
              <a:t>5</a:t>
            </a:fld>
            <a:endParaRPr lang="en-US"/>
          </a:p>
        </p:txBody>
      </p:sp>
    </p:spTree>
    <p:extLst>
      <p:ext uri="{BB962C8B-B14F-4D97-AF65-F5344CB8AC3E}">
        <p14:creationId xmlns:p14="http://schemas.microsoft.com/office/powerpoint/2010/main" val="2762404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3053D3-159B-18DB-2C6B-A40790EEDE54}"/>
              </a:ext>
            </a:extLst>
          </p:cNvPr>
          <p:cNvSpPr txBox="1"/>
          <p:nvPr/>
        </p:nvSpPr>
        <p:spPr>
          <a:xfrm>
            <a:off x="815546" y="753762"/>
            <a:ext cx="10330249" cy="4801314"/>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18. Additional Information about Causal Inference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Additional detail on causal inference using the Neyman-Rubin Causal Model and Pearl Structured Causal Model approaches is provided in the following, </a:t>
            </a:r>
            <a:r>
              <a:rPr lang="en-US" dirty="0">
                <a:latin typeface="Arial" panose="020B0604020202020204" pitchFamily="34" charset="0"/>
                <a:cs typeface="Times New Roman" panose="02020603050405020304" pitchFamily="18" charset="0"/>
              </a:rPr>
              <a:t>p</a:t>
            </a:r>
            <a:r>
              <a:rPr lang="en-US" dirty="0">
                <a:latin typeface="Arial" panose="020B0604020202020204" pitchFamily="34" charset="0"/>
                <a:ea typeface="Calibri" panose="020F0502020204030204" pitchFamily="34" charset="0"/>
                <a:cs typeface="Times New Roman" panose="02020603050405020304" pitchFamily="18" charset="0"/>
              </a:rPr>
              <a:t>osted at </a:t>
            </a:r>
            <a:r>
              <a:rPr lang="en-US" dirty="0">
                <a:latin typeface="Arial" panose="020B0604020202020204" pitchFamily="34" charset="0"/>
                <a:ea typeface="Calibri" panose="020F0502020204030204" pitchFamily="34" charset="0"/>
                <a:cs typeface="Times New Roman" panose="02020603050405020304" pitchFamily="18" charset="0"/>
                <a:hlinkClick r:id="rId2"/>
              </a:rPr>
              <a:t>http://www.foundationwebsite.org/index12-design-of-analytical-sample-surveys.htm</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pPr lvl="1"/>
            <a:r>
              <a:rPr lang="en-US" i="1" dirty="0">
                <a:effectLst/>
                <a:latin typeface="Arial" panose="020B0604020202020204" pitchFamily="34" charset="0"/>
                <a:ea typeface="Calibri" panose="020F0502020204030204" pitchFamily="34" charset="0"/>
                <a:cs typeface="Arial" panose="020B0604020202020204" pitchFamily="34" charset="0"/>
              </a:rPr>
              <a:t>Briefing</a:t>
            </a:r>
            <a:r>
              <a:rPr lang="en-US" dirty="0">
                <a:effectLst/>
                <a:latin typeface="Arial" panose="020B0604020202020204" pitchFamily="34" charset="0"/>
                <a:ea typeface="Calibri" panose="020F0502020204030204" pitchFamily="34" charset="0"/>
                <a:cs typeface="Arial" panose="020B0604020202020204" pitchFamily="34" charset="0"/>
              </a:rPr>
              <a:t>: Microsoft PowerPoint file design-and-analysis-of-analytical-sample-surveys-briefing-short-version.pptx, .pdf </a:t>
            </a:r>
          </a:p>
          <a:p>
            <a:pPr lvl="1"/>
            <a:r>
              <a:rPr lang="en-US" i="1" dirty="0">
                <a:effectLst/>
                <a:latin typeface="Arial" panose="020B0604020202020204" pitchFamily="34" charset="0"/>
                <a:ea typeface="Calibri" panose="020F0502020204030204" pitchFamily="34" charset="0"/>
                <a:cs typeface="Arial" panose="020B0604020202020204" pitchFamily="34" charset="0"/>
              </a:rPr>
              <a:t>Briefing</a:t>
            </a:r>
            <a:r>
              <a:rPr lang="en-US" dirty="0">
                <a:effectLst/>
                <a:latin typeface="Arial" panose="020B0604020202020204" pitchFamily="34" charset="0"/>
                <a:ea typeface="Calibri" panose="020F0502020204030204" pitchFamily="34" charset="0"/>
                <a:cs typeface="Arial" panose="020B0604020202020204" pitchFamily="34" charset="0"/>
              </a:rPr>
              <a:t>: Microsoft PowerPoint file design-and-analysis-of-analytical-sample-surveys-briefing.pptx, .pdf </a:t>
            </a:r>
          </a:p>
          <a:p>
            <a:pPr lvl="1"/>
            <a:r>
              <a:rPr lang="en-US" i="1" dirty="0">
                <a:effectLst/>
                <a:latin typeface="Arial" panose="020B0604020202020204" pitchFamily="34" charset="0"/>
                <a:ea typeface="Calibri" panose="020F0502020204030204" pitchFamily="34" charset="0"/>
                <a:cs typeface="Arial" panose="020B0604020202020204" pitchFamily="34" charset="0"/>
              </a:rPr>
              <a:t>Briefing Notes</a:t>
            </a:r>
            <a:r>
              <a:rPr lang="en-US" dirty="0">
                <a:effectLst/>
                <a:latin typeface="Arial" panose="020B0604020202020204" pitchFamily="34" charset="0"/>
                <a:ea typeface="Calibri" panose="020F0502020204030204" pitchFamily="34" charset="0"/>
                <a:cs typeface="Arial" panose="020B0604020202020204" pitchFamily="34" charset="0"/>
              </a:rPr>
              <a:t>: Microsoft Word file design-and-analysis-of-analytical-sample-surveys-briefing-notes.docx, .</a:t>
            </a:r>
            <a:r>
              <a:rPr lang="en-US" dirty="0" err="1">
                <a:effectLst/>
                <a:latin typeface="Arial" panose="020B0604020202020204" pitchFamily="34" charset="0"/>
                <a:ea typeface="Calibri" panose="020F0502020204030204" pitchFamily="34" charset="0"/>
                <a:cs typeface="Arial" panose="020B0604020202020204" pitchFamily="34" charset="0"/>
              </a:rPr>
              <a:t>htm</a:t>
            </a:r>
            <a:r>
              <a:rPr lang="en-US" dirty="0">
                <a:effectLst/>
                <a:latin typeface="Arial" panose="020B0604020202020204" pitchFamily="34" charset="0"/>
                <a:ea typeface="Calibri" panose="020F0502020204030204" pitchFamily="34" charset="0"/>
                <a:cs typeface="Arial" panose="020B0604020202020204" pitchFamily="34" charset="0"/>
              </a:rPr>
              <a:t>, .pdf</a:t>
            </a:r>
          </a:p>
          <a:p>
            <a:pPr marL="0" marR="0">
              <a:spcBef>
                <a:spcPts val="0"/>
              </a:spcBef>
              <a:spcAft>
                <a:spcPts val="0"/>
              </a:spcAft>
            </a:pPr>
            <a:endParaRPr lang="en-US"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The preceding pieces discuss application of causal inference to the problem of designing analytical sample surveys, which is similar to the problem of designing tests for operational test and evaluation.  References for analytical survey design using causal inference are listed on the following slide.</a:t>
            </a:r>
          </a:p>
        </p:txBody>
      </p:sp>
      <p:sp>
        <p:nvSpPr>
          <p:cNvPr id="3" name="Slide Number Placeholder 2">
            <a:extLst>
              <a:ext uri="{FF2B5EF4-FFF2-40B4-BE49-F238E27FC236}">
                <a16:creationId xmlns:a16="http://schemas.microsoft.com/office/drawing/2014/main" id="{6D4D0788-A449-F69E-BB83-E1B3464E867C}"/>
              </a:ext>
            </a:extLst>
          </p:cNvPr>
          <p:cNvSpPr>
            <a:spLocks noGrp="1"/>
          </p:cNvSpPr>
          <p:nvPr>
            <p:ph type="sldNum" sz="quarter" idx="12"/>
          </p:nvPr>
        </p:nvSpPr>
        <p:spPr/>
        <p:txBody>
          <a:bodyPr/>
          <a:lstStyle/>
          <a:p>
            <a:fld id="{48FCA5FB-44FE-45AA-8999-5568BEC1EB5A}" type="slidenum">
              <a:rPr lang="en-US" smtClean="0"/>
              <a:t>50</a:t>
            </a:fld>
            <a:endParaRPr lang="en-US"/>
          </a:p>
        </p:txBody>
      </p:sp>
    </p:spTree>
    <p:extLst>
      <p:ext uri="{BB962C8B-B14F-4D97-AF65-F5344CB8AC3E}">
        <p14:creationId xmlns:p14="http://schemas.microsoft.com/office/powerpoint/2010/main" val="22783675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8D3E91-C9CE-44F0-8B15-94D62D0F2D21}"/>
              </a:ext>
            </a:extLst>
          </p:cNvPr>
          <p:cNvSpPr txBox="1"/>
          <p:nvPr/>
        </p:nvSpPr>
        <p:spPr>
          <a:xfrm>
            <a:off x="815546" y="543694"/>
            <a:ext cx="10342605" cy="6186309"/>
          </a:xfrm>
          <a:prstGeom prst="rect">
            <a:avLst/>
          </a:prstGeom>
          <a:noFill/>
        </p:spPr>
        <p:txBody>
          <a:bodyPr wrap="square">
            <a:spAutoFit/>
          </a:bodyPr>
          <a:lstStyle/>
          <a:p>
            <a:pPr marL="0" marR="0">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19. A Methodology for Designing Analytical Sample Surveys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Most of the published material on causal inference is concerned </a:t>
            </a:r>
            <a:r>
              <a:rPr lang="en-US" sz="1800" b="1" dirty="0">
                <a:effectLst/>
                <a:latin typeface="Arial" panose="020B0604020202020204" pitchFamily="34" charset="0"/>
                <a:ea typeface="Calibri" panose="020F0502020204030204" pitchFamily="34" charset="0"/>
                <a:cs typeface="Times New Roman" panose="02020603050405020304" pitchFamily="18" charset="0"/>
              </a:rPr>
              <a:t>with </a:t>
            </a:r>
            <a:r>
              <a:rPr lang="en-US" sz="1800" b="1" i="1" dirty="0">
                <a:effectLst/>
                <a:latin typeface="Arial" panose="020B0604020202020204" pitchFamily="34" charset="0"/>
                <a:ea typeface="Calibri" panose="020F0502020204030204" pitchFamily="34" charset="0"/>
                <a:cs typeface="Times New Roman" panose="02020603050405020304" pitchFamily="18" charset="0"/>
              </a:rPr>
              <a:t>analysis</a:t>
            </a:r>
            <a:r>
              <a:rPr lang="en-US" sz="1800" b="1" dirty="0">
                <a:effectLst/>
                <a:latin typeface="Arial" panose="020B0604020202020204" pitchFamily="34" charset="0"/>
                <a:ea typeface="Calibri" panose="020F0502020204030204" pitchFamily="34" charset="0"/>
                <a:cs typeface="Times New Roman" panose="02020603050405020304" pitchFamily="18" charset="0"/>
              </a:rPr>
              <a:t>, not with </a:t>
            </a:r>
            <a:r>
              <a:rPr lang="en-US" sz="1800" b="1" i="1" dirty="0">
                <a:effectLst/>
                <a:latin typeface="Arial" panose="020B0604020202020204" pitchFamily="34" charset="0"/>
                <a:ea typeface="Calibri" panose="020F0502020204030204" pitchFamily="34" charset="0"/>
                <a:cs typeface="Times New Roman" panose="02020603050405020304" pitchFamily="18" charset="0"/>
              </a:rPr>
              <a:t>design</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There is no standard reference text that presents a detailed or comprehensive description of procedures or general methodology </a:t>
            </a:r>
            <a:r>
              <a:rPr lang="en-US" sz="1800" b="1" dirty="0">
                <a:effectLst/>
                <a:latin typeface="Arial" panose="020B0604020202020204" pitchFamily="34" charset="0"/>
                <a:ea typeface="Calibri" panose="020F0502020204030204" pitchFamily="34" charset="0"/>
                <a:cs typeface="Times New Roman" panose="02020603050405020304" pitchFamily="18" charset="0"/>
              </a:rPr>
              <a:t>for constructing analytical survey designs</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p>
          <a:p>
            <a:pPr marL="0" marR="0">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This author presents a general methodology in the paper:</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lvl="1"/>
            <a:r>
              <a:rPr lang="en-US" i="1" dirty="0">
                <a:effectLst/>
                <a:latin typeface="Arial" panose="020B0604020202020204" pitchFamily="34" charset="0"/>
                <a:ea typeface="Calibri" panose="020F0502020204030204" pitchFamily="34" charset="0"/>
                <a:cs typeface="Times New Roman" panose="02020603050405020304" pitchFamily="18" charset="0"/>
              </a:rPr>
              <a:t>Sample Survey Design for Evaluation (The Design of Analytical Surveys) </a:t>
            </a:r>
            <a:r>
              <a:rPr lang="en-US" dirty="0">
                <a:effectLst/>
                <a:latin typeface="Arial" panose="020B0604020202020204" pitchFamily="34" charset="0"/>
                <a:ea typeface="Calibri" panose="020F0502020204030204" pitchFamily="34" charset="0"/>
                <a:cs typeface="Times New Roman" panose="02020603050405020304" pitchFamily="18" charset="0"/>
              </a:rPr>
              <a:t>posted at Internet website </a:t>
            </a:r>
            <a:r>
              <a:rPr lang="en-US"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http://www.foundationwebsite.org/SampleSurveyDesignForEvaluation.htm</a:t>
            </a:r>
            <a:r>
              <a:rPr lang="en-US" dirty="0">
                <a:effectLst/>
                <a:latin typeface="Arial" panose="020B0604020202020204" pitchFamily="34" charset="0"/>
                <a:ea typeface="Calibri" panose="020F0502020204030204" pitchFamily="34" charset="0"/>
                <a:cs typeface="Times New Roman" panose="02020603050405020304" pitchFamily="18" charset="0"/>
              </a:rPr>
              <a:t>.</a:t>
            </a:r>
          </a:p>
          <a:p>
            <a:pPr lvl="1"/>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dirty="0">
                <a:latin typeface="Arial" panose="020B0604020202020204" pitchFamily="34" charset="0"/>
                <a:ea typeface="Calibri" panose="020F0502020204030204" pitchFamily="34" charset="0"/>
                <a:cs typeface="Times New Roman" panose="02020603050405020304" pitchFamily="18" charset="0"/>
              </a:rPr>
              <a:t>Additional material is presented in lecture notes for the courses:</a:t>
            </a:r>
          </a:p>
          <a:p>
            <a:pPr lvl="1"/>
            <a:r>
              <a:rPr lang="en-US" i="1" dirty="0">
                <a:effectLst/>
                <a:latin typeface="Arial" panose="020B0604020202020204" pitchFamily="34" charset="0"/>
                <a:ea typeface="Calibri" panose="020F0502020204030204" pitchFamily="34" charset="0"/>
                <a:cs typeface="Times New Roman" panose="02020603050405020304" pitchFamily="18" charset="0"/>
              </a:rPr>
              <a:t>Causal Inference and Matching</a:t>
            </a:r>
            <a:r>
              <a:rPr lang="en-US" dirty="0">
                <a:effectLst/>
                <a:latin typeface="Arial" panose="020B0604020202020204" pitchFamily="34" charset="0"/>
                <a:ea typeface="Calibri" panose="020F0502020204030204" pitchFamily="34" charset="0"/>
                <a:cs typeface="Times New Roman" panose="02020603050405020304" pitchFamily="18" charset="0"/>
              </a:rPr>
              <a:t>, at </a:t>
            </a:r>
            <a:r>
              <a:rPr lang="en-US"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http://www.foundationwebsite.org/StatCourse4and5CausalInferenceAndMatching.htm</a:t>
            </a:r>
            <a:r>
              <a:rPr lang="en-US" dirty="0">
                <a:effectLst/>
                <a:latin typeface="Arial" panose="020B0604020202020204" pitchFamily="34" charset="0"/>
                <a:ea typeface="Calibri" panose="020F0502020204030204" pitchFamily="34" charset="0"/>
                <a:cs typeface="Times New Roman" panose="02020603050405020304" pitchFamily="18" charset="0"/>
              </a:rPr>
              <a:t>; and</a:t>
            </a:r>
          </a:p>
          <a:p>
            <a:pPr lvl="1"/>
            <a:endParaRPr lang="en-US" dirty="0">
              <a:latin typeface="Arial" panose="020B0604020202020204" pitchFamily="34" charset="0"/>
              <a:ea typeface="Calibri" panose="020F0502020204030204" pitchFamily="34" charset="0"/>
              <a:cs typeface="Times New Roman" panose="02020603050405020304" pitchFamily="18" charset="0"/>
            </a:endParaRPr>
          </a:p>
          <a:p>
            <a:pPr lvl="1"/>
            <a:r>
              <a:rPr lang="en-US" i="1" dirty="0">
                <a:effectLst/>
                <a:latin typeface="Arial" panose="020B0604020202020204" pitchFamily="34" charset="0"/>
                <a:ea typeface="Calibri" panose="020F0502020204030204" pitchFamily="34" charset="0"/>
                <a:cs typeface="Times New Roman" panose="02020603050405020304" pitchFamily="18" charset="0"/>
              </a:rPr>
              <a:t>Statistical Design and Analysis for Evaluation</a:t>
            </a:r>
            <a:r>
              <a:rPr lang="en-US" dirty="0">
                <a:effectLst/>
                <a:latin typeface="Arial" panose="020B0604020202020204" pitchFamily="34" charset="0"/>
                <a:ea typeface="Calibri" panose="020F0502020204030204" pitchFamily="34" charset="0"/>
                <a:cs typeface="Times New Roman" panose="02020603050405020304" pitchFamily="18" charset="0"/>
              </a:rPr>
              <a:t>, at </a:t>
            </a:r>
            <a:r>
              <a:rPr lang="en-US"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http://www.foundationwebsite.org/StatCourse6and7StatisticalDesignAndAnalysisForEvaluation2DayCourse.htm</a:t>
            </a:r>
            <a:r>
              <a:rPr lang="en-US" dirty="0">
                <a:effectLst/>
                <a:latin typeface="Arial" panose="020B060402020202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The methodology </a:t>
            </a:r>
            <a:r>
              <a:rPr lang="en-US" dirty="0">
                <a:latin typeface="Arial" panose="020B0604020202020204" pitchFamily="34" charset="0"/>
                <a:ea typeface="Calibri" panose="020F0502020204030204" pitchFamily="34" charset="0"/>
                <a:cs typeface="Times New Roman" panose="02020603050405020304" pitchFamily="18" charset="0"/>
              </a:rPr>
              <a:t>includes elements of all major approaches to causal inference, experimental design, and sample survey design.</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433291D-B9CE-55A9-F827-39C58B9C0DEB}"/>
              </a:ext>
            </a:extLst>
          </p:cNvPr>
          <p:cNvSpPr>
            <a:spLocks noGrp="1"/>
          </p:cNvSpPr>
          <p:nvPr>
            <p:ph type="sldNum" sz="quarter" idx="12"/>
          </p:nvPr>
        </p:nvSpPr>
        <p:spPr/>
        <p:txBody>
          <a:bodyPr/>
          <a:lstStyle/>
          <a:p>
            <a:fld id="{48FCA5FB-44FE-45AA-8999-5568BEC1EB5A}" type="slidenum">
              <a:rPr lang="en-US" smtClean="0"/>
              <a:t>51</a:t>
            </a:fld>
            <a:endParaRPr lang="en-US"/>
          </a:p>
        </p:txBody>
      </p:sp>
    </p:spTree>
    <p:extLst>
      <p:ext uri="{BB962C8B-B14F-4D97-AF65-F5344CB8AC3E}">
        <p14:creationId xmlns:p14="http://schemas.microsoft.com/office/powerpoint/2010/main" val="160811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30D164-087A-F5D8-EA1A-22A06FE03FC8}"/>
              </a:ext>
            </a:extLst>
          </p:cNvPr>
          <p:cNvSpPr txBox="1"/>
          <p:nvPr/>
        </p:nvSpPr>
        <p:spPr>
          <a:xfrm>
            <a:off x="827903" y="286418"/>
            <a:ext cx="10293177" cy="6186309"/>
          </a:xfrm>
          <a:prstGeom prst="rect">
            <a:avLst/>
          </a:prstGeom>
          <a:noFill/>
        </p:spPr>
        <p:txBody>
          <a:bodyPr wrap="square" rtlCol="0">
            <a:spAutoFit/>
          </a:bodyPr>
          <a:lstStyle/>
          <a:p>
            <a:r>
              <a:rPr lang="en-US" b="1" dirty="0"/>
              <a:t>4. Designed Experiments Encounter Many Difficulties in OT&amp;E Applications</a:t>
            </a:r>
          </a:p>
          <a:p>
            <a:endParaRPr lang="en-US" dirty="0"/>
          </a:p>
          <a:p>
            <a:r>
              <a:rPr lang="en-US" dirty="0"/>
              <a:t>Expertise (knowledge of experimental design (ED); creative skill)</a:t>
            </a:r>
          </a:p>
          <a:p>
            <a:r>
              <a:rPr lang="en-US" b="1" dirty="0"/>
              <a:t>Strict adherence to design protocol</a:t>
            </a:r>
          </a:p>
          <a:p>
            <a:r>
              <a:rPr lang="en-US" dirty="0"/>
              <a:t>Many opportunities for departure from the design (resulting in a “broken” ED):</a:t>
            </a:r>
          </a:p>
          <a:p>
            <a:pPr lvl="1"/>
            <a:r>
              <a:rPr lang="en-US" dirty="0"/>
              <a:t>Inability to apply treatments as intended (e.g., equipment failure)</a:t>
            </a:r>
          </a:p>
          <a:p>
            <a:pPr lvl="1"/>
            <a:r>
              <a:rPr lang="en-US" dirty="0"/>
              <a:t>Inability to employ randomization as intended (e.g., self-selection of respondent, noncompliance)</a:t>
            </a:r>
          </a:p>
          <a:p>
            <a:pPr lvl="1"/>
            <a:r>
              <a:rPr lang="en-US" dirty="0"/>
              <a:t>Inability to implement design structure as intended (e.g., lack of orthogonality)</a:t>
            </a:r>
          </a:p>
          <a:p>
            <a:pPr lvl="1"/>
            <a:r>
              <a:rPr lang="en-US" dirty="0"/>
              <a:t>Inability to control design variables as intended (e.g., weather conditions)</a:t>
            </a:r>
          </a:p>
          <a:p>
            <a:pPr lvl="1"/>
            <a:r>
              <a:rPr lang="en-US" dirty="0"/>
              <a:t>Missing data (item and unit nonresponse)</a:t>
            </a:r>
          </a:p>
          <a:p>
            <a:r>
              <a:rPr lang="en-US" dirty="0"/>
              <a:t>Inability to repair broken EDs as EDs (</a:t>
            </a:r>
            <a:r>
              <a:rPr lang="en-US" b="1" dirty="0"/>
              <a:t>if randomization is compromised, the data become observational, not experimental</a:t>
            </a:r>
            <a:r>
              <a:rPr lang="en-US" dirty="0"/>
              <a:t>)</a:t>
            </a:r>
          </a:p>
          <a:p>
            <a:r>
              <a:rPr lang="en-US" dirty="0"/>
              <a:t>Difficulty in assessing the impact of design breakdowns</a:t>
            </a:r>
          </a:p>
          <a:p>
            <a:r>
              <a:rPr lang="en-US" dirty="0"/>
              <a:t>Inability to combine observational data with experimental data</a:t>
            </a:r>
          </a:p>
          <a:p>
            <a:r>
              <a:rPr lang="en-US" b="1" dirty="0"/>
              <a:t>Low level of external validity (scope of inference)</a:t>
            </a:r>
            <a:r>
              <a:rPr lang="en-US" dirty="0"/>
              <a:t>:</a:t>
            </a:r>
            <a:r>
              <a:rPr lang="en-US" b="1" dirty="0"/>
              <a:t> </a:t>
            </a:r>
            <a:r>
              <a:rPr lang="en-US" dirty="0"/>
              <a:t>difficulty in extending experimental results (ED often applied to a restricted population and conditions)</a:t>
            </a:r>
          </a:p>
          <a:p>
            <a:r>
              <a:rPr lang="en-US" dirty="0"/>
              <a:t>Stable unit-treatment-value assumption (SUTVA): a unit’s response is not affected by other units’ responses (no interference, such as competition for resources)</a:t>
            </a:r>
          </a:p>
          <a:p>
            <a:endParaRPr lang="en-US" dirty="0"/>
          </a:p>
          <a:p>
            <a:r>
              <a:rPr lang="en-US" dirty="0"/>
              <a:t>While these difficulties are largely addressable in a laboratory setting, they can represent serious problems in non-laboratory settings such as in evaluation of social and economic programs or in operational test and evaluation of military systems and equipment.</a:t>
            </a:r>
          </a:p>
        </p:txBody>
      </p:sp>
      <p:sp>
        <p:nvSpPr>
          <p:cNvPr id="3" name="Slide Number Placeholder 2">
            <a:extLst>
              <a:ext uri="{FF2B5EF4-FFF2-40B4-BE49-F238E27FC236}">
                <a16:creationId xmlns:a16="http://schemas.microsoft.com/office/drawing/2014/main" id="{533E272D-309C-CE97-19E4-EE4D2F3B2178}"/>
              </a:ext>
            </a:extLst>
          </p:cNvPr>
          <p:cNvSpPr>
            <a:spLocks noGrp="1"/>
          </p:cNvSpPr>
          <p:nvPr>
            <p:ph type="sldNum" sz="quarter" idx="12"/>
          </p:nvPr>
        </p:nvSpPr>
        <p:spPr/>
        <p:txBody>
          <a:bodyPr/>
          <a:lstStyle/>
          <a:p>
            <a:fld id="{48FCA5FB-44FE-45AA-8999-5568BEC1EB5A}" type="slidenum">
              <a:rPr lang="en-US" smtClean="0"/>
              <a:t>6</a:t>
            </a:fld>
            <a:endParaRPr lang="en-US"/>
          </a:p>
        </p:txBody>
      </p:sp>
    </p:spTree>
    <p:extLst>
      <p:ext uri="{BB962C8B-B14F-4D97-AF65-F5344CB8AC3E}">
        <p14:creationId xmlns:p14="http://schemas.microsoft.com/office/powerpoint/2010/main" val="129227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64EEE3-7C0D-44B5-E63B-7C52AC0FDB0A}"/>
              </a:ext>
            </a:extLst>
          </p:cNvPr>
          <p:cNvSpPr txBox="1"/>
          <p:nvPr/>
        </p:nvSpPr>
        <p:spPr>
          <a:xfrm>
            <a:off x="689920" y="197346"/>
            <a:ext cx="10663880" cy="6463308"/>
          </a:xfrm>
          <a:prstGeom prst="rect">
            <a:avLst/>
          </a:prstGeom>
          <a:noFill/>
        </p:spPr>
        <p:txBody>
          <a:bodyPr wrap="square">
            <a:spAutoFit/>
          </a:bodyPr>
          <a:lstStyle/>
          <a:p>
            <a:r>
              <a:rPr lang="en-US" b="1" dirty="0"/>
              <a:t>4b. Key Problems for Designed Experiments in OT&amp;E Applications</a:t>
            </a:r>
          </a:p>
          <a:p>
            <a:endParaRPr lang="en-US" dirty="0"/>
          </a:p>
          <a:p>
            <a:pPr marL="342900" indent="-342900">
              <a:buAutoNum type="arabicPeriod"/>
            </a:pPr>
            <a:r>
              <a:rPr lang="en-US" b="1" dirty="0"/>
              <a:t>The ED causal model is extremely simple, but fragile, not robust:</a:t>
            </a:r>
          </a:p>
          <a:p>
            <a:pPr marL="342900" indent="-342900">
              <a:buAutoNum type="arabicPeriod"/>
            </a:pPr>
            <a:endParaRPr lang="en-US" b="1" dirty="0"/>
          </a:p>
          <a:p>
            <a:pPr lvl="1"/>
            <a:r>
              <a:rPr lang="en-US" dirty="0"/>
              <a:t>Once the key assumptions of </a:t>
            </a:r>
            <a:r>
              <a:rPr lang="en-US" b="1" dirty="0"/>
              <a:t>randomized selection </a:t>
            </a:r>
            <a:r>
              <a:rPr lang="en-US" dirty="0"/>
              <a:t>and </a:t>
            </a:r>
            <a:r>
              <a:rPr lang="en-US" b="1" dirty="0"/>
              <a:t>randomized assignment to treatment levels </a:t>
            </a:r>
            <a:r>
              <a:rPr lang="en-US" dirty="0"/>
              <a:t>are compromised, the controlled experiment has failed, the model is invalid, the causal-effect estimates are biased, and there is no “fallback” procedure to salvage the situation.</a:t>
            </a:r>
          </a:p>
          <a:p>
            <a:pPr lvl="1"/>
            <a:endParaRPr lang="en-US" dirty="0"/>
          </a:p>
          <a:p>
            <a:pPr lvl="1"/>
            <a:r>
              <a:rPr lang="en-US" dirty="0"/>
              <a:t>The simple ED model cannot be adjusted (as an ED) to accommodate the issue.  </a:t>
            </a:r>
            <a:r>
              <a:rPr lang="en-US" b="1" dirty="0"/>
              <a:t>The data are now observational data, not experimental data.</a:t>
            </a:r>
          </a:p>
          <a:p>
            <a:endParaRPr lang="en-US" b="1" dirty="0"/>
          </a:p>
          <a:p>
            <a:r>
              <a:rPr lang="en-US" b="1" dirty="0"/>
              <a:t>2.  The ED causal model has a low level of external validity (restricted scope):</a:t>
            </a:r>
          </a:p>
          <a:p>
            <a:pPr marL="342900" indent="-342900">
              <a:buAutoNum type="arabicPeriod"/>
            </a:pPr>
            <a:endParaRPr lang="en-US" dirty="0"/>
          </a:p>
          <a:p>
            <a:pPr lvl="1"/>
            <a:r>
              <a:rPr lang="en-US" dirty="0"/>
              <a:t>Design variables are often specified and levels set </a:t>
            </a:r>
            <a:r>
              <a:rPr lang="en-US" b="1" dirty="0"/>
              <a:t>without reference to a complete causal model</a:t>
            </a:r>
            <a:r>
              <a:rPr lang="en-US" dirty="0"/>
              <a:t>.</a:t>
            </a:r>
          </a:p>
          <a:p>
            <a:pPr lvl="1"/>
            <a:endParaRPr lang="en-US" dirty="0"/>
          </a:p>
          <a:p>
            <a:pPr lvl="1"/>
            <a:r>
              <a:rPr lang="en-US" dirty="0"/>
              <a:t>Randomized controlled experiments are generally performed on </a:t>
            </a:r>
            <a:r>
              <a:rPr lang="en-US" b="1" dirty="0"/>
              <a:t>restricted</a:t>
            </a:r>
            <a:r>
              <a:rPr lang="en-US" dirty="0"/>
              <a:t> portions of a larger </a:t>
            </a:r>
            <a:r>
              <a:rPr lang="en-US" b="1" dirty="0"/>
              <a:t>population</a:t>
            </a:r>
            <a:r>
              <a:rPr lang="en-US" dirty="0"/>
              <a:t> of interest, and under </a:t>
            </a:r>
            <a:r>
              <a:rPr lang="en-US" b="1" dirty="0"/>
              <a:t>restricted</a:t>
            </a:r>
            <a:r>
              <a:rPr lang="en-US" dirty="0"/>
              <a:t> and highly controlled </a:t>
            </a:r>
            <a:r>
              <a:rPr lang="en-US" b="1" dirty="0"/>
              <a:t>conditions</a:t>
            </a:r>
            <a:r>
              <a:rPr lang="en-US" dirty="0"/>
              <a:t>.</a:t>
            </a:r>
          </a:p>
          <a:p>
            <a:pPr lvl="1"/>
            <a:endParaRPr lang="en-US" dirty="0"/>
          </a:p>
          <a:p>
            <a:pPr lvl="1"/>
            <a:r>
              <a:rPr lang="en-US" dirty="0"/>
              <a:t>The ED causal-effect estimates are </a:t>
            </a:r>
            <a:r>
              <a:rPr lang="en-US" b="1" dirty="0"/>
              <a:t>conditional </a:t>
            </a:r>
            <a:r>
              <a:rPr lang="en-US" dirty="0"/>
              <a:t>on the design variables, restricted population, data, and simple causal model of the ED, and ED methodology does not prescribe </a:t>
            </a:r>
            <a:r>
              <a:rPr lang="en-US" b="1" dirty="0"/>
              <a:t>how to generalize the results</a:t>
            </a:r>
            <a:r>
              <a:rPr lang="en-US" dirty="0"/>
              <a:t>.</a:t>
            </a:r>
          </a:p>
          <a:p>
            <a:endParaRPr lang="en-US" dirty="0"/>
          </a:p>
          <a:p>
            <a:r>
              <a:rPr lang="en-US" dirty="0"/>
              <a:t>The designed-experiment approach has a high level of internal validity, but </a:t>
            </a:r>
            <a:r>
              <a:rPr lang="en-US" b="1" dirty="0"/>
              <a:t>many OT&amp;E settings require evaluation methodologies that are more flexible than </a:t>
            </a:r>
            <a:r>
              <a:rPr lang="en-US" b="1" dirty="0" err="1"/>
              <a:t>EDs</a:t>
            </a:r>
            <a:r>
              <a:rPr lang="en-US" dirty="0" err="1"/>
              <a:t>.</a:t>
            </a:r>
            <a:endParaRPr lang="en-US" dirty="0"/>
          </a:p>
        </p:txBody>
      </p:sp>
      <p:sp>
        <p:nvSpPr>
          <p:cNvPr id="2" name="Slide Number Placeholder 1">
            <a:extLst>
              <a:ext uri="{FF2B5EF4-FFF2-40B4-BE49-F238E27FC236}">
                <a16:creationId xmlns:a16="http://schemas.microsoft.com/office/drawing/2014/main" id="{3092FD09-06C8-1D1C-C6AD-A64444D420BE}"/>
              </a:ext>
            </a:extLst>
          </p:cNvPr>
          <p:cNvSpPr>
            <a:spLocks noGrp="1"/>
          </p:cNvSpPr>
          <p:nvPr>
            <p:ph type="sldNum" sz="quarter" idx="12"/>
          </p:nvPr>
        </p:nvSpPr>
        <p:spPr/>
        <p:txBody>
          <a:bodyPr/>
          <a:lstStyle/>
          <a:p>
            <a:fld id="{48FCA5FB-44FE-45AA-8999-5568BEC1EB5A}" type="slidenum">
              <a:rPr lang="en-US" smtClean="0"/>
              <a:t>7</a:t>
            </a:fld>
            <a:endParaRPr lang="en-US"/>
          </a:p>
        </p:txBody>
      </p:sp>
    </p:spTree>
    <p:extLst>
      <p:ext uri="{BB962C8B-B14F-4D97-AF65-F5344CB8AC3E}">
        <p14:creationId xmlns:p14="http://schemas.microsoft.com/office/powerpoint/2010/main" val="1786328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87B230-113D-2973-C3E5-73B4CF6F4DA7}"/>
              </a:ext>
            </a:extLst>
          </p:cNvPr>
          <p:cNvSpPr txBox="1"/>
          <p:nvPr/>
        </p:nvSpPr>
        <p:spPr>
          <a:xfrm>
            <a:off x="1025611" y="716692"/>
            <a:ext cx="10354962" cy="3970318"/>
          </a:xfrm>
          <a:prstGeom prst="rect">
            <a:avLst/>
          </a:prstGeom>
          <a:noFill/>
        </p:spPr>
        <p:txBody>
          <a:bodyPr wrap="square" rtlCol="0">
            <a:spAutoFit/>
          </a:bodyPr>
          <a:lstStyle/>
          <a:p>
            <a:r>
              <a:rPr lang="en-US" b="1" dirty="0"/>
              <a:t>5. Problems with the Traditional Approach to Observational Data Analysis (ODA)</a:t>
            </a:r>
          </a:p>
          <a:p>
            <a:endParaRPr lang="en-US" dirty="0"/>
          </a:p>
          <a:p>
            <a:r>
              <a:rPr lang="en-US" dirty="0"/>
              <a:t>The </a:t>
            </a:r>
            <a:r>
              <a:rPr lang="en-US" b="1" dirty="0"/>
              <a:t>Neyman-Rubin Causal Model </a:t>
            </a:r>
            <a:r>
              <a:rPr lang="en-US" dirty="0"/>
              <a:t>(NRCM) (potential-outcomes model, counterfactuals model), which is much used, is very useful in teaching and research, but </a:t>
            </a:r>
            <a:r>
              <a:rPr lang="en-US" b="1" dirty="0"/>
              <a:t>has severe shortcomings </a:t>
            </a:r>
            <a:r>
              <a:rPr lang="en-US" dirty="0"/>
              <a:t>in operational settings.</a:t>
            </a:r>
          </a:p>
          <a:p>
            <a:endParaRPr lang="en-US" dirty="0"/>
          </a:p>
          <a:p>
            <a:pPr marL="342900" indent="-342900">
              <a:buAutoNum type="arabicPeriod"/>
            </a:pPr>
            <a:r>
              <a:rPr lang="en-US" dirty="0"/>
              <a:t>The method is based on </a:t>
            </a:r>
            <a:r>
              <a:rPr lang="en-US" b="1" dirty="0"/>
              <a:t>untestable assumptions </a:t>
            </a:r>
            <a:r>
              <a:rPr lang="en-US" dirty="0"/>
              <a:t>about the </a:t>
            </a:r>
            <a:r>
              <a:rPr lang="en-US" b="1" dirty="0"/>
              <a:t>unobservable</a:t>
            </a:r>
            <a:r>
              <a:rPr lang="en-US" dirty="0"/>
              <a:t> joint distribution of treatment and response.  The approach has been characterized as “</a:t>
            </a:r>
            <a:r>
              <a:rPr lang="en-US" b="1" dirty="0"/>
              <a:t>metaphysical</a:t>
            </a:r>
            <a:r>
              <a:rPr lang="en-US" dirty="0"/>
              <a:t>.”</a:t>
            </a:r>
          </a:p>
          <a:p>
            <a:pPr marL="342900" indent="-342900">
              <a:buAutoNum type="arabicPeriod"/>
            </a:pPr>
            <a:endParaRPr lang="en-US" dirty="0"/>
          </a:p>
          <a:p>
            <a:pPr marL="342900" indent="-342900">
              <a:buAutoNum type="arabicPeriod"/>
            </a:pPr>
            <a:r>
              <a:rPr lang="en-US" dirty="0"/>
              <a:t>The method is </a:t>
            </a:r>
            <a:r>
              <a:rPr lang="en-US" b="1" dirty="0"/>
              <a:t>not based on a specification of a complete causal model</a:t>
            </a:r>
            <a:r>
              <a:rPr lang="en-US" dirty="0"/>
              <a:t>.  It is difficult to assess the estimability of causal effects and difficult to determine formulas for estimating causal effects.</a:t>
            </a:r>
          </a:p>
          <a:p>
            <a:pPr marL="342900" indent="-342900">
              <a:buAutoNum type="arabicPeriod"/>
            </a:pPr>
            <a:endParaRPr lang="en-US" dirty="0"/>
          </a:p>
          <a:p>
            <a:pPr marL="342900" indent="-342900">
              <a:buAutoNum type="arabicPeriod"/>
            </a:pPr>
            <a:r>
              <a:rPr lang="en-US" dirty="0"/>
              <a:t>The method involves the use of “propensity scores” (probabilities of assignment to treatment), which are </a:t>
            </a:r>
            <a:r>
              <a:rPr lang="en-US" b="1" dirty="0"/>
              <a:t>much-used</a:t>
            </a:r>
            <a:r>
              <a:rPr lang="en-US" dirty="0"/>
              <a:t> for matching.  </a:t>
            </a:r>
            <a:r>
              <a:rPr lang="en-US" b="1" dirty="0"/>
              <a:t>Propensity scores should not be used for matching.</a:t>
            </a:r>
            <a:r>
              <a:rPr lang="en-US" dirty="0"/>
              <a:t>  It often increases imbalance, inefficiency, model dependence and bias.</a:t>
            </a:r>
          </a:p>
        </p:txBody>
      </p:sp>
      <p:sp>
        <p:nvSpPr>
          <p:cNvPr id="3" name="Slide Number Placeholder 2">
            <a:extLst>
              <a:ext uri="{FF2B5EF4-FFF2-40B4-BE49-F238E27FC236}">
                <a16:creationId xmlns:a16="http://schemas.microsoft.com/office/drawing/2014/main" id="{FA532D04-9316-1C9C-36E0-99F66EB631AD}"/>
              </a:ext>
            </a:extLst>
          </p:cNvPr>
          <p:cNvSpPr>
            <a:spLocks noGrp="1"/>
          </p:cNvSpPr>
          <p:nvPr>
            <p:ph type="sldNum" sz="quarter" idx="12"/>
          </p:nvPr>
        </p:nvSpPr>
        <p:spPr/>
        <p:txBody>
          <a:bodyPr/>
          <a:lstStyle/>
          <a:p>
            <a:fld id="{48FCA5FB-44FE-45AA-8999-5568BEC1EB5A}" type="slidenum">
              <a:rPr lang="en-US" smtClean="0"/>
              <a:t>8</a:t>
            </a:fld>
            <a:endParaRPr lang="en-US"/>
          </a:p>
        </p:txBody>
      </p:sp>
    </p:spTree>
    <p:extLst>
      <p:ext uri="{BB962C8B-B14F-4D97-AF65-F5344CB8AC3E}">
        <p14:creationId xmlns:p14="http://schemas.microsoft.com/office/powerpoint/2010/main" val="1811844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F5D8D0-B47F-5165-0386-A74899DC0220}"/>
              </a:ext>
            </a:extLst>
          </p:cNvPr>
          <p:cNvSpPr>
            <a:spLocks noGrp="1"/>
          </p:cNvSpPr>
          <p:nvPr>
            <p:ph type="sldNum" sz="quarter" idx="12"/>
          </p:nvPr>
        </p:nvSpPr>
        <p:spPr/>
        <p:txBody>
          <a:bodyPr/>
          <a:lstStyle/>
          <a:p>
            <a:fld id="{48FCA5FB-44FE-45AA-8999-5568BEC1EB5A}" type="slidenum">
              <a:rPr lang="en-US" smtClean="0"/>
              <a:t>9</a:t>
            </a:fld>
            <a:endParaRPr lang="en-US"/>
          </a:p>
        </p:txBody>
      </p:sp>
      <p:sp>
        <p:nvSpPr>
          <p:cNvPr id="3" name="TextBox 2">
            <a:extLst>
              <a:ext uri="{FF2B5EF4-FFF2-40B4-BE49-F238E27FC236}">
                <a16:creationId xmlns:a16="http://schemas.microsoft.com/office/drawing/2014/main" id="{8313F457-26A2-5DD1-0DA2-9316AB430043}"/>
              </a:ext>
            </a:extLst>
          </p:cNvPr>
          <p:cNvSpPr txBox="1"/>
          <p:nvPr/>
        </p:nvSpPr>
        <p:spPr>
          <a:xfrm>
            <a:off x="827903" y="667265"/>
            <a:ext cx="10293178" cy="5078313"/>
          </a:xfrm>
          <a:prstGeom prst="rect">
            <a:avLst/>
          </a:prstGeom>
          <a:noFill/>
        </p:spPr>
        <p:txBody>
          <a:bodyPr wrap="square" rtlCol="0">
            <a:spAutoFit/>
          </a:bodyPr>
          <a:lstStyle/>
          <a:p>
            <a:r>
              <a:rPr lang="en-US" b="1" dirty="0"/>
              <a:t>6. A Significant OT&amp;E Issue: How to Generalize Field Test Results (Increase Scope, External Validity)</a:t>
            </a:r>
          </a:p>
          <a:p>
            <a:endParaRPr lang="en-US" dirty="0"/>
          </a:p>
          <a:p>
            <a:r>
              <a:rPr lang="en-US" b="1" dirty="0"/>
              <a:t>Specific Issue:</a:t>
            </a:r>
            <a:r>
              <a:rPr lang="en-US" dirty="0"/>
              <a:t> How to generalize the </a:t>
            </a:r>
            <a:r>
              <a:rPr lang="en-US" b="1" dirty="0"/>
              <a:t>conditional causal-effect </a:t>
            </a:r>
            <a:r>
              <a:rPr lang="en-US" dirty="0"/>
              <a:t>estimates from an Experimental Design (ED) or traditional Observational Data Analysis (ODA) to obtain </a:t>
            </a:r>
            <a:r>
              <a:rPr lang="en-US" b="1" dirty="0"/>
              <a:t>average causal-effect </a:t>
            </a:r>
            <a:r>
              <a:rPr lang="en-US" dirty="0"/>
              <a:t>estimates for settings (scenarios) of interest?</a:t>
            </a:r>
          </a:p>
          <a:p>
            <a:endParaRPr lang="en-US" dirty="0"/>
          </a:p>
          <a:p>
            <a:r>
              <a:rPr lang="en-US" dirty="0"/>
              <a:t>In the absence of a complete causal model of the system under test, this cannot reasonably be done.</a:t>
            </a:r>
          </a:p>
          <a:p>
            <a:endParaRPr lang="en-US" dirty="0"/>
          </a:p>
          <a:p>
            <a:r>
              <a:rPr lang="en-US" dirty="0"/>
              <a:t>The ED causal model is essentially useless for this purpose (randomized assignment to treatment severs the causal links from all system variables to treatment – basically, it is a “degenerate” causal model).</a:t>
            </a:r>
          </a:p>
          <a:p>
            <a:endParaRPr lang="en-US" dirty="0"/>
          </a:p>
          <a:p>
            <a:r>
              <a:rPr lang="en-US" dirty="0"/>
              <a:t>Traditional ODA (NRCM) is not based on a complete causal model, but on separate sets of (unconfoundedness) assumptions specific to estimating particular causal effects.</a:t>
            </a:r>
          </a:p>
          <a:p>
            <a:endParaRPr lang="en-US" dirty="0"/>
          </a:p>
          <a:p>
            <a:r>
              <a:rPr lang="en-US" dirty="0"/>
              <a:t>To achieve generalization of test results from EDs and ODA to more general settings (scenarios), a complete causal model is required.</a:t>
            </a:r>
          </a:p>
          <a:p>
            <a:endParaRPr lang="en-US" dirty="0"/>
          </a:p>
          <a:p>
            <a:r>
              <a:rPr lang="en-US" b="1" dirty="0"/>
              <a:t>The Pearl Structured Causal Model is a complete causal model, and can be used for generalization.</a:t>
            </a:r>
          </a:p>
        </p:txBody>
      </p:sp>
    </p:spTree>
    <p:extLst>
      <p:ext uri="{BB962C8B-B14F-4D97-AF65-F5344CB8AC3E}">
        <p14:creationId xmlns:p14="http://schemas.microsoft.com/office/powerpoint/2010/main" val="3903635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21421</TotalTime>
  <Words>9398</Words>
  <Application>Microsoft Office PowerPoint</Application>
  <PresentationFormat>Widescreen</PresentationFormat>
  <Paragraphs>703</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Caldwell</dc:creator>
  <cp:lastModifiedBy>Joseph Caldwell</cp:lastModifiedBy>
  <cp:revision>823</cp:revision>
  <cp:lastPrinted>2022-07-10T16:37:21Z</cp:lastPrinted>
  <dcterms:created xsi:type="dcterms:W3CDTF">2022-04-10T12:50:22Z</dcterms:created>
  <dcterms:modified xsi:type="dcterms:W3CDTF">2022-07-15T18:06:28Z</dcterms:modified>
</cp:coreProperties>
</file>