
<file path=[Content_Types].xml><?xml version="1.0" encoding="utf-8"?>
<Types xmlns="http://schemas.openxmlformats.org/package/2006/content-types">
  <Override PartName="/ppt/slides/slide47.xml" ContentType="application/vnd.openxmlformats-officedocument.presentationml.slide+xml"/>
  <Override PartName="/ppt/slides/slide58.xml" ContentType="application/vnd.openxmlformats-officedocument.presentationml.slide+xml"/>
  <Override PartName="/ppt/slides/slide94.xml" ContentType="application/vnd.openxmlformats-officedocument.presentationml.slide+xml"/>
  <Override PartName="/ppt/slides/slide142.xml" ContentType="application/vnd.openxmlformats-officedocument.presentationml.slide+xml"/>
  <Override PartName="/ppt/slides/slide36.xml" ContentType="application/vnd.openxmlformats-officedocument.presentationml.slide+xml"/>
  <Override PartName="/ppt/slides/slide83.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s/slide25.xml" ContentType="application/vnd.openxmlformats-officedocument.presentationml.slide+xml"/>
  <Override PartName="/ppt/slides/slide72.xml" ContentType="application/vnd.openxmlformats-officedocument.presentationml.slid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slides/slide169.xml" ContentType="application/vnd.openxmlformats-officedocument.presentationml.slide+xml"/>
  <Override PartName="/ppt/slides/slide187.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147.xml" ContentType="application/vnd.openxmlformats-officedocument.presentationml.slide+xml"/>
  <Override PartName="/ppt/slides/slide158.xml" ContentType="application/vnd.openxmlformats-officedocument.presentationml.slide+xml"/>
  <Override PartName="/ppt/slides/slide176.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165.xml" ContentType="application/vnd.openxmlformats-officedocument.presentationml.slide+xml"/>
  <Override PartName="/ppt/slides/slide183.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slides/slide154.xml" ContentType="application/vnd.openxmlformats-officedocument.presentationml.slide+xml"/>
  <Override PartName="/ppt/slides/slide172.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s/slide150.xml" ContentType="application/vnd.openxmlformats-officedocument.presentationml.slide+xml"/>
  <Override PartName="/ppt/slides/slide161.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59.xml" ContentType="application/vnd.openxmlformats-officedocument.presentationml.slide+xml"/>
  <Override PartName="/ppt/slides/slide119.xml" ContentType="application/vnd.openxmlformats-officedocument.presentationml.slide+xml"/>
  <Override PartName="/ppt/slides/slide148.xml" ContentType="application/vnd.openxmlformats-officedocument.presentationml.slide+xml"/>
  <Override PartName="/ppt/slides/slide166.xml" ContentType="application/vnd.openxmlformats-officedocument.presentationml.slide+xml"/>
  <Override PartName="/ppt/slides/slide177.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108.xml" ContentType="application/vnd.openxmlformats-officedocument.presentationml.slide+xml"/>
  <Override PartName="/ppt/slides/slide126.xml" ContentType="application/vnd.openxmlformats-officedocument.presentationml.slide+xml"/>
  <Override PartName="/ppt/slides/slide137.xml" ContentType="application/vnd.openxmlformats-officedocument.presentationml.slide+xml"/>
  <Override PartName="/ppt/slides/slide155.xml" ContentType="application/vnd.openxmlformats-officedocument.presentationml.slide+xml"/>
  <Override PartName="/ppt/slides/slide173.xml" ContentType="application/vnd.openxmlformats-officedocument.presentationml.slide+xml"/>
  <Override PartName="/ppt/slides/slide184.xml" ContentType="application/vnd.openxmlformats-officedocument.presentationml.slide+xml"/>
  <Override PartName="/ppt/slides/slide49.xml" ContentType="application/vnd.openxmlformats-officedocument.presentationml.slide+xml"/>
  <Override PartName="/ppt/slides/slide78.xml" ContentType="application/vnd.openxmlformats-officedocument.presentationml.slide+xml"/>
  <Override PartName="/ppt/slides/slide96.xml" ContentType="application/vnd.openxmlformats-officedocument.presentationml.slide+xml"/>
  <Override PartName="/ppt/slides/slide115.xml" ContentType="application/vnd.openxmlformats-officedocument.presentationml.slide+xml"/>
  <Override PartName="/ppt/slides/slide144.xml" ContentType="application/vnd.openxmlformats-officedocument.presentationml.slide+xml"/>
  <Override PartName="/ppt/slides/slide162.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s/slide151.xml" ContentType="application/vnd.openxmlformats-officedocument.presentationml.slide+xml"/>
  <Override PartName="/ppt/slides/slide180.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s/slide149.xml" ContentType="application/vnd.openxmlformats-officedocument.presentationml.slide+xml"/>
  <Override PartName="/ppt/slides/slide178.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167.xml" ContentType="application/vnd.openxmlformats-officedocument.presentationml.slide+xml"/>
  <Override PartName="/ppt/slides/slide185.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156.xml" ContentType="application/vnd.openxmlformats-officedocument.presentationml.slide+xml"/>
  <Override PartName="/ppt/slides/slide174.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s/slide163.xml" ContentType="application/vnd.openxmlformats-officedocument.presentationml.slide+xml"/>
  <Override PartName="/ppt/slides/slide181.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152.xml" ContentType="application/vnd.openxmlformats-officedocument.presentationml.slide+xml"/>
  <Override PartName="/ppt/slides/slide170.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s/slide168.xml" ContentType="application/vnd.openxmlformats-officedocument.presentationml.slide+xml"/>
  <Override PartName="/ppt/slides/slide179.xml" ContentType="application/vnd.openxmlformats-officedocument.presentationml.slide+xml"/>
  <Override PartName="/ppt/slides/slide139.xml" ContentType="application/vnd.openxmlformats-officedocument.presentationml.slide+xml"/>
  <Override PartName="/ppt/slides/slide157.xml" ContentType="application/vnd.openxmlformats-officedocument.presentationml.slide+xml"/>
  <Override PartName="/ppt/slides/slide186.xml" ContentType="application/vnd.openxmlformats-officedocument.presentationml.slide+xml"/>
  <Override PartName="/ppt/slides/slide98.xml" ContentType="application/vnd.openxmlformats-officedocument.presentationml.slide+xml"/>
  <Override PartName="/ppt/slides/slide117.xml" ContentType="application/vnd.openxmlformats-officedocument.presentationml.slide+xml"/>
  <Override PartName="/ppt/slides/slide128.xml" ContentType="application/vnd.openxmlformats-officedocument.presentationml.slide+xml"/>
  <Override PartName="/ppt/slides/slide146.xml" ContentType="application/vnd.openxmlformats-officedocument.presentationml.slide+xml"/>
  <Override PartName="/ppt/slides/slide164.xml" ContentType="application/vnd.openxmlformats-officedocument.presentationml.slide+xml"/>
  <Override PartName="/ppt/slides/slide175.xml" ContentType="application/vnd.openxmlformats-officedocument.presentationml.slide+xml"/>
  <Override PartName="/ppt/slides/slide8.xml" ContentType="application/vnd.openxmlformats-officedocument.presentationml.slide+xml"/>
  <Override PartName="/ppt/slides/slide69.xml" ContentType="application/vnd.openxmlformats-officedocument.presentationml.slide+xml"/>
  <Override PartName="/ppt/slides/slide87.xml" ContentType="application/vnd.openxmlformats-officedocument.presentationml.slide+xml"/>
  <Override PartName="/ppt/slides/slide106.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53.xml" ContentType="application/vnd.openxmlformats-officedocument.presentationml.slide+xml"/>
  <Override PartName="/ppt/slides/slide171.xml" ContentType="application/vnd.openxmlformats-officedocument.presentationml.slide+xml"/>
  <Override PartName="/ppt/slides/slide182.xml" ContentType="application/vnd.openxmlformats-officedocument.presentationml.slide+xml"/>
  <Override PartName="/ppt/slides/slide29.xml" ContentType="application/vnd.openxmlformats-officedocument.presentationml.slide+xml"/>
  <Override PartName="/ppt/slides/slide76.xml" ContentType="application/vnd.openxmlformats-officedocument.presentationml.slide+xml"/>
  <Override PartName="/ppt/slides/slide113.xml" ContentType="application/vnd.openxmlformats-officedocument.presentationml.slide+xml"/>
  <Override PartName="/ppt/slides/slide160.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43.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412" r:id="rId3"/>
    <p:sldId id="257" r:id="rId4"/>
    <p:sldId id="269" r:id="rId5"/>
    <p:sldId id="258" r:id="rId6"/>
    <p:sldId id="259" r:id="rId7"/>
    <p:sldId id="260" r:id="rId8"/>
    <p:sldId id="261" r:id="rId9"/>
    <p:sldId id="262" r:id="rId10"/>
    <p:sldId id="263" r:id="rId11"/>
    <p:sldId id="264" r:id="rId12"/>
    <p:sldId id="265" r:id="rId13"/>
    <p:sldId id="266" r:id="rId14"/>
    <p:sldId id="268" r:id="rId15"/>
    <p:sldId id="267"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6" r:id="rId42"/>
    <p:sldId id="295"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403" r:id="rId119"/>
    <p:sldId id="372" r:id="rId120"/>
    <p:sldId id="373" r:id="rId121"/>
    <p:sldId id="374" r:id="rId122"/>
    <p:sldId id="375" r:id="rId123"/>
    <p:sldId id="376" r:id="rId124"/>
    <p:sldId id="377" r:id="rId125"/>
    <p:sldId id="378" r:id="rId126"/>
    <p:sldId id="379" r:id="rId127"/>
    <p:sldId id="380" r:id="rId128"/>
    <p:sldId id="381" r:id="rId129"/>
    <p:sldId id="382" r:id="rId130"/>
    <p:sldId id="383" r:id="rId131"/>
    <p:sldId id="384" r:id="rId132"/>
    <p:sldId id="385" r:id="rId133"/>
    <p:sldId id="386" r:id="rId134"/>
    <p:sldId id="387" r:id="rId135"/>
    <p:sldId id="388" r:id="rId136"/>
    <p:sldId id="389" r:id="rId137"/>
    <p:sldId id="390" r:id="rId138"/>
    <p:sldId id="391" r:id="rId139"/>
    <p:sldId id="392" r:id="rId140"/>
    <p:sldId id="393" r:id="rId141"/>
    <p:sldId id="394" r:id="rId142"/>
    <p:sldId id="395" r:id="rId143"/>
    <p:sldId id="396" r:id="rId144"/>
    <p:sldId id="397" r:id="rId145"/>
    <p:sldId id="398" r:id="rId146"/>
    <p:sldId id="399" r:id="rId147"/>
    <p:sldId id="400" r:id="rId148"/>
    <p:sldId id="401" r:id="rId149"/>
    <p:sldId id="402" r:id="rId150"/>
    <p:sldId id="404" r:id="rId151"/>
    <p:sldId id="405" r:id="rId152"/>
    <p:sldId id="406" r:id="rId153"/>
    <p:sldId id="407" r:id="rId154"/>
    <p:sldId id="408" r:id="rId155"/>
    <p:sldId id="409" r:id="rId156"/>
    <p:sldId id="410" r:id="rId157"/>
    <p:sldId id="411" r:id="rId158"/>
    <p:sldId id="413" r:id="rId159"/>
    <p:sldId id="414" r:id="rId160"/>
    <p:sldId id="415" r:id="rId161"/>
    <p:sldId id="416" r:id="rId162"/>
    <p:sldId id="417" r:id="rId163"/>
    <p:sldId id="418" r:id="rId164"/>
    <p:sldId id="419" r:id="rId165"/>
    <p:sldId id="420" r:id="rId166"/>
    <p:sldId id="421" r:id="rId167"/>
    <p:sldId id="422" r:id="rId168"/>
    <p:sldId id="423" r:id="rId169"/>
    <p:sldId id="424" r:id="rId170"/>
    <p:sldId id="425" r:id="rId171"/>
    <p:sldId id="426" r:id="rId172"/>
    <p:sldId id="427" r:id="rId173"/>
    <p:sldId id="428" r:id="rId174"/>
    <p:sldId id="429" r:id="rId175"/>
    <p:sldId id="430" r:id="rId176"/>
    <p:sldId id="431" r:id="rId177"/>
    <p:sldId id="432" r:id="rId178"/>
    <p:sldId id="433" r:id="rId179"/>
    <p:sldId id="434" r:id="rId180"/>
    <p:sldId id="435" r:id="rId181"/>
    <p:sldId id="436" r:id="rId182"/>
    <p:sldId id="437" r:id="rId183"/>
    <p:sldId id="438" r:id="rId184"/>
    <p:sldId id="439" r:id="rId185"/>
    <p:sldId id="440" r:id="rId186"/>
    <p:sldId id="441" r:id="rId187"/>
    <p:sldId id="442" r:id="rId1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7" d="100"/>
          <a:sy n="37" d="100"/>
        </p:scale>
        <p:origin x="-1272" y="-7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slide" Target="slides/slide174.xml"/><Relationship Id="rId170" Type="http://schemas.openxmlformats.org/officeDocument/2006/relationships/slide" Target="slides/slide169.xml"/><Relationship Id="rId191" Type="http://schemas.openxmlformats.org/officeDocument/2006/relationships/theme" Target="theme/theme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tableStyles" Target="tableStyles.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0" Type="http://schemas.openxmlformats.org/officeDocument/2006/relationships/viewProps" Target="viewProps.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BB702E-6149-44E6-9958-340EE2A3B3A9}" type="datetimeFigureOut">
              <a:rPr lang="en-US" smtClean="0"/>
              <a:pPr/>
              <a:t>4/4/2017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33F2F1-F758-4B05-A3B7-D86EC72B9AD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BB702E-6149-44E6-9958-340EE2A3B3A9}" type="datetimeFigureOut">
              <a:rPr lang="en-US" smtClean="0"/>
              <a:pPr/>
              <a:t>4/4/2017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33F2F1-F758-4B05-A3B7-D86EC72B9AD7}"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362200"/>
          </a:xfrm>
        </p:spPr>
        <p:txBody>
          <a:bodyPr>
            <a:normAutofit fontScale="90000"/>
          </a:bodyPr>
          <a:lstStyle/>
          <a:p>
            <a:r>
              <a:rPr lang="en-US" dirty="0" smtClean="0"/>
              <a:t>The Value-Added Tax: A New Tax System for the United States</a:t>
            </a:r>
            <a:br>
              <a:rPr lang="en-US" dirty="0" smtClean="0"/>
            </a:br>
            <a:r>
              <a:rPr lang="en-US" sz="3600" dirty="0" smtClean="0"/>
              <a:t>by</a:t>
            </a:r>
            <a:br>
              <a:rPr lang="en-US" sz="3600" dirty="0" smtClean="0"/>
            </a:br>
            <a:r>
              <a:rPr lang="en-US" sz="3600" dirty="0" smtClean="0"/>
              <a:t>Joseph George Caldwell, PhD</a:t>
            </a:r>
            <a:r>
              <a:rPr lang="en-US" dirty="0" smtClean="0"/>
              <a:t/>
            </a:r>
            <a:br>
              <a:rPr lang="en-US" dirty="0" smtClean="0"/>
            </a:br>
            <a:endParaRPr lang="en-US" dirty="0"/>
          </a:p>
        </p:txBody>
      </p:sp>
      <p:sp>
        <p:nvSpPr>
          <p:cNvPr id="3" name="Subtitle 2"/>
          <p:cNvSpPr>
            <a:spLocks noGrp="1"/>
          </p:cNvSpPr>
          <p:nvPr>
            <p:ph type="subTitle" idx="1"/>
          </p:nvPr>
        </p:nvSpPr>
        <p:spPr>
          <a:xfrm>
            <a:off x="1371600" y="3581400"/>
            <a:ext cx="6400800" cy="2286000"/>
          </a:xfrm>
        </p:spPr>
        <p:txBody>
          <a:bodyPr>
            <a:normAutofit fontScale="70000" lnSpcReduction="20000"/>
          </a:bodyPr>
          <a:lstStyle/>
          <a:p>
            <a:r>
              <a:rPr lang="en-US" sz="4600" dirty="0" smtClean="0">
                <a:solidFill>
                  <a:schemeClr val="tx1"/>
                </a:solidFill>
              </a:rPr>
              <a:t>Why the US tax system is not good for the country, and how to build a good tax system.</a:t>
            </a:r>
          </a:p>
          <a:p>
            <a:r>
              <a:rPr lang="en-US" dirty="0" smtClean="0">
                <a:solidFill>
                  <a:schemeClr val="tx1"/>
                </a:solidFill>
              </a:rPr>
              <a:t>(Originally published as </a:t>
            </a:r>
            <a:r>
              <a:rPr lang="en-US" i="1" dirty="0" smtClean="0">
                <a:solidFill>
                  <a:schemeClr val="tx1"/>
                </a:solidFill>
              </a:rPr>
              <a:t>How to Stop the IRS…and Solve the Deficit Problem</a:t>
            </a:r>
            <a:r>
              <a:rPr lang="en-US" dirty="0" smtClean="0">
                <a:solidFill>
                  <a:schemeClr val="tx1"/>
                </a:solidFill>
              </a:rPr>
              <a:t>, November 16, 1987)</a:t>
            </a:r>
          </a:p>
          <a:p>
            <a:r>
              <a:rPr lang="en-US" dirty="0" smtClean="0">
                <a:solidFill>
                  <a:schemeClr val="tx1"/>
                </a:solidFill>
              </a:rPr>
              <a:t>Updated April 4, 2017</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Did It Happen?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history of the US federal income tax</a:t>
            </a:r>
          </a:p>
          <a:p>
            <a:pPr lvl="1"/>
            <a:r>
              <a:rPr lang="en-US" dirty="0" smtClean="0"/>
              <a:t>Used in emergencies</a:t>
            </a:r>
          </a:p>
          <a:p>
            <a:pPr lvl="2"/>
            <a:r>
              <a:rPr lang="en-US" dirty="0" smtClean="0"/>
              <a:t>During Civil War (1862-71).  Discontinued:</a:t>
            </a:r>
          </a:p>
          <a:p>
            <a:pPr lvl="3"/>
            <a:r>
              <a:rPr lang="en-US" dirty="0" smtClean="0"/>
              <a:t>No longer needed; inequitable; no agreement on definition of income; inefficient, obtrusive</a:t>
            </a:r>
          </a:p>
          <a:p>
            <a:pPr lvl="2"/>
            <a:r>
              <a:rPr lang="en-US" dirty="0" smtClean="0"/>
              <a:t>In 1895.  Declared unconstitutional (a direct tax not apportioned to the states per population)</a:t>
            </a:r>
          </a:p>
          <a:p>
            <a:pPr lvl="2"/>
            <a:r>
              <a:rPr lang="en-US" dirty="0" smtClean="0"/>
              <a:t>1909: Corporation income tax.  Considered a tax on business, so no Constitutional problem</a:t>
            </a:r>
          </a:p>
          <a:p>
            <a:pPr lvl="2"/>
            <a:r>
              <a:rPr lang="en-US" dirty="0" smtClean="0"/>
              <a:t>1913: Sixteenth Amendment ratified, permitting a federal income tax without allocation to states in proportion to population</a:t>
            </a:r>
            <a:endParaRPr lang="en-US"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lstStyle/>
          <a:p>
            <a:r>
              <a:rPr lang="en-US" dirty="0" smtClean="0"/>
              <a:t>Evaluation criteria (measures of performance) associated with tax policy goals.  Three major categories:</a:t>
            </a:r>
          </a:p>
          <a:p>
            <a:pPr lvl="1"/>
            <a:r>
              <a:rPr lang="en-US" dirty="0" smtClean="0"/>
              <a:t>Revenue-Producing-Ability Criteria</a:t>
            </a:r>
          </a:p>
          <a:p>
            <a:pPr lvl="1"/>
            <a:r>
              <a:rPr lang="en-US" dirty="0" smtClean="0"/>
              <a:t>Sociopolitical Criteria</a:t>
            </a:r>
          </a:p>
          <a:p>
            <a:pPr lvl="1"/>
            <a:r>
              <a:rPr lang="en-US" dirty="0" smtClean="0"/>
              <a:t>Economic Criteria</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lstStyle/>
          <a:p>
            <a:r>
              <a:rPr lang="en-US" dirty="0" smtClean="0"/>
              <a:t>Revenue-Producing-Ability Criteria</a:t>
            </a:r>
          </a:p>
          <a:p>
            <a:pPr lvl="1"/>
            <a:r>
              <a:rPr lang="en-US" dirty="0" smtClean="0"/>
              <a:t>Produces adequate revenue (no deficits)</a:t>
            </a:r>
          </a:p>
          <a:p>
            <a:pPr lvl="1"/>
            <a:r>
              <a:rPr lang="en-US" dirty="0" smtClean="0"/>
              <a:t>Produces stable revenue	</a:t>
            </a:r>
          </a:p>
          <a:p>
            <a:pPr>
              <a:buNone/>
            </a:pPr>
            <a:endParaRPr lang="en-US"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dirty="0" smtClean="0"/>
              <a:t>Sociopolitical Criteria:</a:t>
            </a:r>
          </a:p>
          <a:p>
            <a:pPr lvl="1"/>
            <a:r>
              <a:rPr lang="en-US" dirty="0" smtClean="0"/>
              <a:t>Not invasive of privacy of individuals</a:t>
            </a:r>
          </a:p>
          <a:p>
            <a:pPr lvl="1"/>
            <a:r>
              <a:rPr lang="en-US" dirty="0" smtClean="0"/>
              <a:t>Low incentive to engage in tax avoidance</a:t>
            </a:r>
          </a:p>
          <a:p>
            <a:pPr lvl="1"/>
            <a:r>
              <a:rPr lang="en-US" dirty="0" smtClean="0"/>
              <a:t>Low incentive to engage in tax evasion</a:t>
            </a:r>
          </a:p>
          <a:p>
            <a:pPr lvl="1"/>
            <a:r>
              <a:rPr lang="en-US" dirty="0" smtClean="0"/>
              <a:t>High degree of simplicity</a:t>
            </a:r>
          </a:p>
          <a:p>
            <a:pPr lvl="1"/>
            <a:r>
              <a:rPr lang="en-US" dirty="0" smtClean="0"/>
              <a:t>High perception of fairness</a:t>
            </a:r>
          </a:p>
          <a:p>
            <a:pPr lvl="1"/>
            <a:r>
              <a:rPr lang="en-US" dirty="0" smtClean="0"/>
              <a:t>High likelihood of acceptance by public</a:t>
            </a:r>
          </a:p>
          <a:p>
            <a:pPr lvl="1"/>
            <a:r>
              <a:rPr lang="en-US" dirty="0" smtClean="0"/>
              <a:t>High likelihood of acceptance by states and local governments</a:t>
            </a:r>
          </a:p>
          <a:p>
            <a:pPr lvl="1"/>
            <a:r>
              <a:rPr lang="en-US" dirty="0" smtClean="0"/>
              <a:t>Low tax rates</a:t>
            </a:r>
          </a:p>
          <a:p>
            <a:pPr lvl="1"/>
            <a:r>
              <a:rPr lang="en-US" dirty="0" smtClean="0"/>
              <a:t>Reduces concentrations of wealth</a:t>
            </a:r>
          </a:p>
          <a:p>
            <a:pPr lvl="1"/>
            <a:r>
              <a:rPr lang="en-US" dirty="0" smtClean="0"/>
              <a:t>High visibility of taxes to the citizen</a:t>
            </a:r>
          </a:p>
          <a:p>
            <a:pPr lvl="1"/>
            <a:r>
              <a:rPr lang="en-US" dirty="0" smtClean="0"/>
              <a:t>No "marriage tax" or "marriage subsidy“</a:t>
            </a:r>
          </a:p>
          <a:p>
            <a:pPr lvl="1"/>
            <a:r>
              <a:rPr lang="en-US" dirty="0" smtClean="0"/>
              <a:t>Constitutional: the tax does not itself violate the Constitution, and its implementation does not lead to violations of the Constitution</a:t>
            </a:r>
          </a:p>
          <a:p>
            <a:endParaRPr lang="en-US"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dirty="0" smtClean="0"/>
              <a:t>Economic Criteria</a:t>
            </a:r>
          </a:p>
          <a:p>
            <a:pPr lvl="1"/>
            <a:r>
              <a:rPr lang="en-US" dirty="0" smtClean="0"/>
              <a:t>High incentive to save</a:t>
            </a:r>
          </a:p>
          <a:p>
            <a:pPr lvl="1"/>
            <a:r>
              <a:rPr lang="en-US" dirty="0" smtClean="0"/>
              <a:t>High incentive to produce</a:t>
            </a:r>
          </a:p>
          <a:p>
            <a:pPr lvl="1"/>
            <a:r>
              <a:rPr lang="en-US" dirty="0" smtClean="0"/>
              <a:t>High incentive to be efficient</a:t>
            </a:r>
          </a:p>
          <a:p>
            <a:pPr lvl="1"/>
            <a:r>
              <a:rPr lang="en-US" dirty="0" smtClean="0"/>
              <a:t>Low administrative cost</a:t>
            </a:r>
          </a:p>
          <a:p>
            <a:pPr lvl="1"/>
            <a:r>
              <a:rPr lang="en-US" dirty="0" smtClean="0"/>
              <a:t>Low compliance cost</a:t>
            </a:r>
          </a:p>
          <a:p>
            <a:pPr lvl="1"/>
            <a:r>
              <a:rPr lang="en-US" dirty="0" smtClean="0"/>
              <a:t>Promotes tax harmony in international trade</a:t>
            </a:r>
          </a:p>
          <a:p>
            <a:pPr lvl="1"/>
            <a:r>
              <a:rPr lang="en-US" dirty="0" smtClean="0"/>
              <a:t>Promotes tax harmony among the federal, state, and local governments</a:t>
            </a:r>
          </a:p>
          <a:p>
            <a:pPr lvl="1"/>
            <a:r>
              <a:rPr lang="en-US" dirty="0" smtClean="0"/>
              <a:t>High incentive to use equity financing over debt financing</a:t>
            </a:r>
          </a:p>
          <a:p>
            <a:pPr lvl="1"/>
            <a:r>
              <a:rPr lang="en-US" dirty="0" smtClean="0"/>
              <a:t>High economic efficiency</a:t>
            </a:r>
          </a:p>
          <a:p>
            <a:pPr lvl="1"/>
            <a:r>
              <a:rPr lang="en-US" dirty="0" smtClean="0"/>
              <a:t>Contributes to economic growth and stability</a:t>
            </a:r>
          </a:p>
          <a:p>
            <a:pPr lvl="1"/>
            <a:r>
              <a:rPr lang="en-US" dirty="0" smtClean="0"/>
              <a:t>Does not destroy capital accumulation</a:t>
            </a:r>
          </a:p>
          <a:p>
            <a:pPr lvl="1"/>
            <a:r>
              <a:rPr lang="en-US" dirty="0" smtClean="0"/>
              <a:t>Robustness; ability to accommodate rate changes without introducing complications or economic distortions, or necessitating changes in the structure or complexity of the tax system</a:t>
            </a:r>
          </a:p>
          <a:p>
            <a:pPr lvl="1"/>
            <a:endParaRPr lang="en-US"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The objective in designing a new system is  embodied in Criterion 1: the system must produce adequate revenue.  The US must cease to be a debtor nation.</a:t>
            </a:r>
          </a:p>
          <a:p>
            <a:r>
              <a:rPr lang="en-US" dirty="0" smtClean="0"/>
              <a:t>All other criteria are secondary objectives.  They are limitations, constraints, restrictions, evaluation criteria taken into account in evaluating and comparing systems that can produce adequate revenue</a:t>
            </a:r>
          </a:p>
          <a:p>
            <a:r>
              <a:rPr lang="en-US" dirty="0" smtClean="0"/>
              <a:t>Some criteria at cross purposes (e.g., reducing concentrations of wealth promotes security of democracy, but represents a danger of destroying economic capital and thereby slowing economic growth)</a:t>
            </a:r>
            <a:endParaRPr lang="en-US"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a:xfrm>
            <a:off x="457200" y="1066800"/>
            <a:ext cx="8229600" cy="5257800"/>
          </a:xfrm>
        </p:spPr>
        <p:txBody>
          <a:bodyPr>
            <a:normAutofit fontScale="70000" lnSpcReduction="20000"/>
          </a:bodyPr>
          <a:lstStyle/>
          <a:p>
            <a:r>
              <a:rPr lang="en-US" dirty="0" smtClean="0"/>
              <a:t>The major steps of tax engineering methodology:</a:t>
            </a:r>
          </a:p>
          <a:p>
            <a:pPr lvl="1"/>
            <a:r>
              <a:rPr lang="en-US" dirty="0" smtClean="0"/>
              <a:t>Requirements Analysis: Determination of the need for revenue, and other constraints that will be placed on the system</a:t>
            </a:r>
          </a:p>
          <a:p>
            <a:pPr lvl="1"/>
            <a:r>
              <a:rPr lang="en-US" dirty="0" smtClean="0"/>
              <a:t>Top-Level System Design</a:t>
            </a:r>
          </a:p>
          <a:p>
            <a:pPr lvl="2"/>
            <a:r>
              <a:rPr lang="en-US" dirty="0" smtClean="0"/>
              <a:t>Identification and Analysis of Alternative Tax Methods</a:t>
            </a:r>
          </a:p>
          <a:p>
            <a:pPr lvl="2"/>
            <a:r>
              <a:rPr lang="en-US" dirty="0" smtClean="0"/>
              <a:t>Specification of Tax Architecture: Specification of the major components of the system and their relationships</a:t>
            </a:r>
          </a:p>
          <a:p>
            <a:pPr lvl="2"/>
            <a:r>
              <a:rPr lang="en-US" dirty="0" smtClean="0"/>
              <a:t>Systems Synthesis: The top-level specification of alternative tax systems comprised of the various alternative tax methods</a:t>
            </a:r>
          </a:p>
          <a:p>
            <a:pPr lvl="2"/>
            <a:r>
              <a:rPr lang="en-US" dirty="0" smtClean="0"/>
              <a:t>Specification of Performance Criteria: Specification of criteria (listed above) for evaluating the performance of alternative tax systems</a:t>
            </a:r>
          </a:p>
          <a:p>
            <a:pPr lvl="2"/>
            <a:r>
              <a:rPr lang="en-US" dirty="0" smtClean="0"/>
              <a:t>Selection of Preferred Alternative: Selection of a recommended system, based on a comparison of the performance of the system alternatives relative to the evaluation criteria</a:t>
            </a:r>
          </a:p>
          <a:p>
            <a:pPr lvl="2"/>
            <a:r>
              <a:rPr lang="en-US" dirty="0" smtClean="0"/>
              <a:t>Optimization: Completion of the top-down system design</a:t>
            </a:r>
          </a:p>
          <a:p>
            <a:pPr lvl="1"/>
            <a:r>
              <a:rPr lang="en-US" dirty="0" smtClean="0"/>
              <a:t>Detailed System Design: Complete specification of the tax system (such as exact rates, exclusions, transition, administrative procedures)</a:t>
            </a:r>
          </a:p>
          <a:p>
            <a:r>
              <a:rPr lang="en-US" dirty="0" smtClean="0"/>
              <a:t>This book addresses only the requirements analysis and top-level design of a new tax system; it does not address the detailed design of the system.</a:t>
            </a:r>
          </a:p>
          <a:p>
            <a:pPr>
              <a:buNone/>
            </a:pPr>
            <a:endParaRPr lang="en-US"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lstStyle/>
          <a:p>
            <a:r>
              <a:rPr lang="en-US" dirty="0" smtClean="0"/>
              <a:t>Next four chapters summarize tax alternatives and their principal characteristics</a:t>
            </a:r>
          </a:p>
          <a:p>
            <a:r>
              <a:rPr lang="en-US" dirty="0" smtClean="0"/>
              <a:t>A preferred system is constructed, using adopting a single goal:</a:t>
            </a:r>
          </a:p>
          <a:p>
            <a:pPr lvl="1"/>
            <a:r>
              <a:rPr lang="en-US" dirty="0" smtClean="0"/>
              <a:t>Ability to raise revenue equal to 33% of GNP</a:t>
            </a:r>
          </a:p>
          <a:p>
            <a:r>
              <a:rPr lang="en-US" dirty="0" smtClean="0"/>
              <a:t>And taking all listed criteria into account (value judgment, weighting)</a:t>
            </a:r>
          </a:p>
          <a:p>
            <a:endParaRPr lang="en-US"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What tax-type mix is appropriate? What rates (overall level and degree of progressivity) are correct?</a:t>
            </a:r>
          </a:p>
          <a:p>
            <a:pPr lvl="1"/>
            <a:r>
              <a:rPr lang="en-US" dirty="0" smtClean="0"/>
              <a:t>Depends on amount of revenue desired, performance relative to criteria</a:t>
            </a:r>
          </a:p>
          <a:p>
            <a:pPr lvl="1"/>
            <a:r>
              <a:rPr lang="en-US" dirty="0" smtClean="0"/>
              <a:t>Magnitude of total burden (33% of GNP) not addressed here</a:t>
            </a:r>
          </a:p>
          <a:p>
            <a:r>
              <a:rPr lang="en-US" dirty="0" smtClean="0"/>
              <a:t>Economists generally prefer taxes that do not distort the economy</a:t>
            </a:r>
          </a:p>
          <a:p>
            <a:r>
              <a:rPr lang="en-US" dirty="0" smtClean="0"/>
              <a:t>How to allocate taxes is a value judgment</a:t>
            </a:r>
            <a:endParaRPr lang="en-US"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a:xfrm>
            <a:off x="457200" y="1219200"/>
            <a:ext cx="8229600" cy="4906963"/>
          </a:xfrm>
        </p:spPr>
        <p:txBody>
          <a:bodyPr>
            <a:normAutofit fontScale="92500" lnSpcReduction="10000"/>
          </a:bodyPr>
          <a:lstStyle/>
          <a:p>
            <a:r>
              <a:rPr lang="en-US" dirty="0" smtClean="0"/>
              <a:t>Some considerations:</a:t>
            </a:r>
          </a:p>
          <a:p>
            <a:pPr lvl="1"/>
            <a:r>
              <a:rPr lang="en-US" dirty="0" smtClean="0"/>
              <a:t>Public opinion can be a major factor in tax policy</a:t>
            </a:r>
          </a:p>
          <a:p>
            <a:pPr lvl="1"/>
            <a:r>
              <a:rPr lang="en-US" dirty="0" smtClean="0"/>
              <a:t>The acceptability of a tax burden depends on political philosophy</a:t>
            </a:r>
          </a:p>
          <a:p>
            <a:pPr lvl="2"/>
            <a:r>
              <a:rPr lang="en-US" dirty="0" smtClean="0"/>
              <a:t>Should a person be left with the lion’s share of the fruits of his labor?</a:t>
            </a:r>
          </a:p>
          <a:p>
            <a:pPr lvl="2"/>
            <a:r>
              <a:rPr lang="en-US" dirty="0" smtClean="0"/>
              <a:t>Should economic growth and production be encouraged?</a:t>
            </a:r>
          </a:p>
          <a:p>
            <a:pPr lvl="1"/>
            <a:r>
              <a:rPr lang="en-US" dirty="0" smtClean="0"/>
              <a:t>The US tax system allows for collections at several levels of government (federal, state, local)</a:t>
            </a:r>
          </a:p>
          <a:p>
            <a:pPr lvl="1"/>
            <a:r>
              <a:rPr lang="en-US" dirty="0" smtClean="0"/>
              <a:t>Burden at each level, and how to share revenue, are not addressed here: depends on sharing of powers and responsibilities (Constitution and interpretation)</a:t>
            </a:r>
            <a:endParaRPr lang="en-US"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chapter describes the major types of taxes and cites advantages and disadvantages of each, relative to criteria, or principles, for assessing performance.</a:t>
            </a:r>
          </a:p>
          <a:p>
            <a:pPr lvl="1"/>
            <a:r>
              <a:rPr lang="en-US" dirty="0" smtClean="0"/>
              <a:t>Tax types: Personal income tax; corporate profit tax; payroll taxes; taxes on goods and services (consumption taxes: sales tax, VAT, excise taxes, import-export taxes, property transfer taxes, expenditure taxes); property and wealth taxes (including inheritance, estate and gift taxes)</a:t>
            </a:r>
          </a:p>
          <a:p>
            <a:pPr lvl="1"/>
            <a:r>
              <a:rPr lang="en-US" dirty="0" smtClean="0"/>
              <a:t>Tax criteria: listed earlier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How Did It Happen? (cont'd.)</a:t>
            </a:r>
            <a:endParaRPr lang="en-US" dirty="0"/>
          </a:p>
        </p:txBody>
      </p:sp>
      <p:sp>
        <p:nvSpPr>
          <p:cNvPr id="3" name="Content Placeholder 2"/>
          <p:cNvSpPr>
            <a:spLocks noGrp="1"/>
          </p:cNvSpPr>
          <p:nvPr>
            <p:ph idx="1"/>
          </p:nvPr>
        </p:nvSpPr>
        <p:spPr/>
        <p:txBody>
          <a:bodyPr>
            <a:normAutofit/>
          </a:bodyPr>
          <a:lstStyle/>
          <a:p>
            <a:r>
              <a:rPr lang="en-US" dirty="0" smtClean="0"/>
              <a:t>History of the US federal income tax (cont’d.)</a:t>
            </a:r>
          </a:p>
          <a:p>
            <a:pPr lvl="1"/>
            <a:r>
              <a:rPr lang="en-US" dirty="0" smtClean="0"/>
              <a:t>Originally, the federal income tax was a tax on the rich: a tax of 1-7% on about 1% of the population.  (Single exemption of $3,000; family exemption of  $4,000; 1% rate up to $20,000 per year; 7% rate for over $500,000 per year.)</a:t>
            </a:r>
          </a:p>
          <a:p>
            <a:pPr lvl="1"/>
            <a:r>
              <a:rPr lang="en-US" dirty="0" smtClean="0"/>
              <a:t>Up to the 1930s, states used property tax.  When property values fell, states and localities established retail sales tax.</a:t>
            </a:r>
            <a:endParaRPr lang="en-US"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371600"/>
            <a:ext cx="8229600" cy="4754563"/>
          </a:xfrm>
        </p:spPr>
        <p:txBody>
          <a:bodyPr>
            <a:normAutofit fontScale="92500"/>
          </a:bodyPr>
          <a:lstStyle/>
          <a:p>
            <a:r>
              <a:rPr lang="en-US" dirty="0" smtClean="0"/>
              <a:t>How tax level and distribution are measured</a:t>
            </a:r>
          </a:p>
          <a:p>
            <a:pPr lvl="1"/>
            <a:r>
              <a:rPr lang="en-US" dirty="0" smtClean="0"/>
              <a:t>Usually relative to GDP</a:t>
            </a:r>
          </a:p>
          <a:p>
            <a:pPr lvl="1"/>
            <a:r>
              <a:rPr lang="en-US" dirty="0" smtClean="0"/>
              <a:t>GDP: total value of all goods and services produced by a nation</a:t>
            </a:r>
          </a:p>
          <a:p>
            <a:pPr lvl="1"/>
            <a:r>
              <a:rPr lang="en-US" dirty="0" smtClean="0"/>
              <a:t>GNP: GDP + value of foreign goods used in production</a:t>
            </a:r>
          </a:p>
          <a:p>
            <a:pPr lvl="1"/>
            <a:r>
              <a:rPr lang="en-US" dirty="0" smtClean="0"/>
              <a:t>Use GDP as a base since it is more meaningful to relate tax burden relative to a nation’s own production</a:t>
            </a:r>
          </a:p>
          <a:p>
            <a:pPr lvl="1"/>
            <a:r>
              <a:rPr lang="en-US" dirty="0" smtClean="0"/>
              <a:t>In the US, GDP and GNP differ by about 1% (GDP is much smaller than GNP for some countries)</a:t>
            </a:r>
            <a:endParaRPr lang="en-US"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The US Constitution distinguishes between direct and indirect taxes</a:t>
            </a:r>
          </a:p>
          <a:p>
            <a:pPr lvl="1"/>
            <a:r>
              <a:rPr lang="en-US" dirty="0" smtClean="0"/>
              <a:t>Indirect taxes raise prices (tariffs and transaction taxes, such as sales taxes, the VAT, export taxes, consumption taxes)</a:t>
            </a:r>
          </a:p>
          <a:p>
            <a:pPr lvl="1"/>
            <a:r>
              <a:rPr lang="en-US" dirty="0" smtClean="0"/>
              <a:t>Direct taxes reduce income and wealth (income taxes, property taxes, capitation taxes)</a:t>
            </a:r>
          </a:p>
          <a:p>
            <a:pPr lvl="1"/>
            <a:r>
              <a:rPr lang="en-US" dirty="0" smtClean="0"/>
              <a:t>Indirect taxes receive preferential treatment under the GATT (destination principle: indirect taxes may be removed from exports)</a:t>
            </a:r>
          </a:p>
          <a:p>
            <a:pPr lvl="2"/>
            <a:endParaRPr lang="en-US"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Individual income tax</a:t>
            </a:r>
          </a:p>
          <a:p>
            <a:pPr lvl="1"/>
            <a:r>
              <a:rPr lang="en-US" dirty="0" smtClean="0"/>
              <a:t>Attempt to address ability to pay and moderate recessions, but evidence is slim</a:t>
            </a:r>
          </a:p>
          <a:p>
            <a:pPr lvl="1"/>
            <a:r>
              <a:rPr lang="en-US" dirty="0" smtClean="0"/>
              <a:t>Impossible to measure income or ability to pay</a:t>
            </a:r>
          </a:p>
          <a:p>
            <a:pPr lvl="1"/>
            <a:r>
              <a:rPr lang="en-US" dirty="0" smtClean="0"/>
              <a:t>No consensus on overall rate or rate of progression</a:t>
            </a:r>
          </a:p>
          <a:p>
            <a:pPr lvl="1"/>
            <a:r>
              <a:rPr lang="en-US" dirty="0" smtClean="0"/>
              <a:t>Many undesirable features:</a:t>
            </a:r>
          </a:p>
          <a:p>
            <a:pPr lvl="2"/>
            <a:r>
              <a:rPr lang="en-US" dirty="0" smtClean="0"/>
              <a:t>Administratively costly</a:t>
            </a:r>
          </a:p>
          <a:p>
            <a:pPr lvl="2"/>
            <a:r>
              <a:rPr lang="en-US" dirty="0" smtClean="0"/>
              <a:t>As a direct tax, does not qualify for GATT pref. treatment</a:t>
            </a:r>
          </a:p>
          <a:p>
            <a:pPr lvl="2"/>
            <a:r>
              <a:rPr lang="en-US" dirty="0" smtClean="0"/>
              <a:t>Militates against saving and work</a:t>
            </a:r>
          </a:p>
          <a:p>
            <a:pPr lvl="2"/>
            <a:r>
              <a:rPr lang="en-US" dirty="0" smtClean="0"/>
              <a:t>Tax base is narrow, so cannot raise required revenue</a:t>
            </a:r>
          </a:p>
          <a:p>
            <a:pPr lvl="2"/>
            <a:r>
              <a:rPr lang="en-US" dirty="0" smtClean="0"/>
              <a:t>At high rates, oppressive burden, incentive for productivity wasting activity of tax avoidance and illegal activity of tax evasion</a:t>
            </a:r>
          </a:p>
          <a:p>
            <a:pPr lvl="2"/>
            <a:r>
              <a:rPr lang="en-US" dirty="0" smtClean="0"/>
              <a:t>Volatility (fluctuating revenue) contributes to budget deficits and national debt</a:t>
            </a:r>
            <a:endParaRPr lang="en-US"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143000"/>
            <a:ext cx="8229600" cy="4983163"/>
          </a:xfrm>
        </p:spPr>
        <p:txBody>
          <a:bodyPr>
            <a:normAutofit fontScale="77500" lnSpcReduction="20000"/>
          </a:bodyPr>
          <a:lstStyle/>
          <a:p>
            <a:r>
              <a:rPr lang="en-US" dirty="0" smtClean="0"/>
              <a:t>Corporate income tax</a:t>
            </a:r>
          </a:p>
          <a:p>
            <a:pPr lvl="1"/>
            <a:r>
              <a:rPr lang="en-US" dirty="0" smtClean="0"/>
              <a:t>A tax on profit, as defined by the IRS</a:t>
            </a:r>
          </a:p>
          <a:p>
            <a:pPr lvl="1"/>
            <a:r>
              <a:rPr lang="en-US" dirty="0" smtClean="0"/>
              <a:t>IRS definition of profit does not correspond either to economic theory or standard accounting practice</a:t>
            </a:r>
          </a:p>
          <a:p>
            <a:pPr lvl="1"/>
            <a:r>
              <a:rPr lang="en-US" dirty="0" smtClean="0"/>
              <a:t>Name is a misnomer.  Tax is on a very small portion of income.  Better name is “business profit tax”</a:t>
            </a:r>
          </a:p>
          <a:p>
            <a:pPr lvl="1"/>
            <a:r>
              <a:rPr lang="en-US" dirty="0" smtClean="0"/>
              <a:t>Many disadvantages:</a:t>
            </a:r>
          </a:p>
          <a:p>
            <a:pPr lvl="2"/>
            <a:r>
              <a:rPr lang="en-US" dirty="0" smtClean="0"/>
              <a:t>Investment of considerable resources in tax avoidance</a:t>
            </a:r>
          </a:p>
          <a:p>
            <a:pPr lvl="2"/>
            <a:r>
              <a:rPr lang="en-US" dirty="0" smtClean="0"/>
              <a:t>No unanimity on where tax burden falls (stockholders, consumers or workers)</a:t>
            </a:r>
          </a:p>
          <a:p>
            <a:pPr lvl="2"/>
            <a:r>
              <a:rPr lang="en-US" dirty="0" smtClean="0"/>
              <a:t>Not well integrated with individual income tax, so corporate profits are subject to double taxation</a:t>
            </a:r>
          </a:p>
          <a:p>
            <a:pPr lvl="2"/>
            <a:r>
              <a:rPr lang="en-US" dirty="0" smtClean="0"/>
              <a:t>Encourages debt financing (increases risk of bankruptcy, drives up interest rates)</a:t>
            </a:r>
          </a:p>
          <a:p>
            <a:pPr lvl="2"/>
            <a:r>
              <a:rPr lang="en-US" dirty="0" smtClean="0"/>
              <a:t>Penalizes efficient firms and subsidizes less-efficient firms</a:t>
            </a:r>
          </a:p>
          <a:p>
            <a:pPr lvl="2"/>
            <a:r>
              <a:rPr lang="en-US" dirty="0" smtClean="0"/>
              <a:t>Narrow tax base, volatility cause unstable revenues (difficulty in planning, deficits)</a:t>
            </a:r>
            <a:endParaRPr lang="en-US"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Payroll taxes</a:t>
            </a:r>
          </a:p>
          <a:p>
            <a:pPr lvl="1"/>
            <a:r>
              <a:rPr lang="en-US" dirty="0" smtClean="0"/>
              <a:t>Used by many countries to fund social security (SS)</a:t>
            </a:r>
          </a:p>
          <a:p>
            <a:pPr lvl="1"/>
            <a:r>
              <a:rPr lang="en-US" dirty="0" smtClean="0"/>
              <a:t>Social security (Old Age, Survivors, Disability and Health Insurance, or OASDHI, or Federal Insurance Contributions Act (FICA))</a:t>
            </a:r>
          </a:p>
          <a:p>
            <a:pPr lvl="1"/>
            <a:r>
              <a:rPr lang="en-US" dirty="0" smtClean="0"/>
              <a:t>Unemployment Compensation</a:t>
            </a:r>
          </a:p>
          <a:p>
            <a:pPr lvl="1"/>
            <a:r>
              <a:rPr lang="en-US" dirty="0" smtClean="0"/>
              <a:t>Social Security “contributions” are not contributions, and the Social Security Trust Fund is not a trust fund</a:t>
            </a:r>
          </a:p>
          <a:p>
            <a:pPr lvl="1"/>
            <a:r>
              <a:rPr lang="en-US" dirty="0" smtClean="0"/>
              <a:t>Despite of nonprogressive character, workers do not voice strong objection to the Social Security tax</a:t>
            </a:r>
          </a:p>
          <a:p>
            <a:pPr lvl="2"/>
            <a:r>
              <a:rPr lang="en-US" dirty="0" smtClean="0"/>
              <a:t>Lowest-paid workers receive largest benefits relative to their contributions</a:t>
            </a:r>
            <a:endParaRPr lang="en-US"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Consumption taxes (taxes on goods and services)</a:t>
            </a:r>
          </a:p>
          <a:p>
            <a:pPr lvl="1"/>
            <a:r>
              <a:rPr lang="en-US" dirty="0" smtClean="0"/>
              <a:t>Sales taxes, VAT, excise taxes, import and export taxes, property transfer taxes, expenditure taxes, other transaction taxes</a:t>
            </a:r>
          </a:p>
          <a:p>
            <a:pPr lvl="1"/>
            <a:r>
              <a:rPr lang="en-US" dirty="0" smtClean="0"/>
              <a:t>Consumption taxes encourage saving (decrease tax bill by spending less)</a:t>
            </a:r>
          </a:p>
          <a:p>
            <a:pPr lvl="1"/>
            <a:r>
              <a:rPr lang="en-US" dirty="0" smtClean="0"/>
              <a:t>Contrary to common argument, consumption taxes are equitable: over a lifetime, most people, rich or poor, consume about the same proportion of income (95-100%)</a:t>
            </a:r>
          </a:p>
          <a:p>
            <a:pPr lvl="1"/>
            <a:r>
              <a:rPr lang="en-US" dirty="0" smtClean="0"/>
              <a:t>Three major types: sales tax, VAT, expenditure tax</a:t>
            </a:r>
            <a:endParaRPr lang="en-US"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Sales taxes</a:t>
            </a:r>
          </a:p>
          <a:p>
            <a:pPr lvl="1"/>
            <a:r>
              <a:rPr lang="en-US" dirty="0" smtClean="0"/>
              <a:t>Consumption tax imposed on the sale of an item (usually a flat-rate </a:t>
            </a:r>
            <a:r>
              <a:rPr lang="en-US" i="1" dirty="0" smtClean="0"/>
              <a:t>ad valorem</a:t>
            </a:r>
            <a:r>
              <a:rPr lang="en-US" dirty="0" smtClean="0"/>
              <a:t> tax)</a:t>
            </a:r>
          </a:p>
          <a:p>
            <a:pPr lvl="1"/>
            <a:r>
              <a:rPr lang="en-US" dirty="0" smtClean="0"/>
              <a:t>A turnover tax is a sales tax imposed at several levels of production (manufacturing, wholesaling, and retailing).  “Pyramiding” introduces an incentive for firms to merge with suppliers (leading to economic concentrations in industry and trade).</a:t>
            </a:r>
          </a:p>
          <a:p>
            <a:pPr lvl="1"/>
            <a:r>
              <a:rPr lang="en-US" dirty="0" smtClean="0"/>
              <a:t>A retail sales tax is a single-stage tax that avoids pyramiding.  Broad base enables collection of  large amount of revenue at low rates.</a:t>
            </a:r>
          </a:p>
          <a:p>
            <a:pPr lvl="1"/>
            <a:endParaRPr lang="en-US" dirty="0"/>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143000"/>
            <a:ext cx="8229600" cy="5105400"/>
          </a:xfrm>
        </p:spPr>
        <p:txBody>
          <a:bodyPr>
            <a:normAutofit fontScale="62500" lnSpcReduction="20000"/>
          </a:bodyPr>
          <a:lstStyle/>
          <a:p>
            <a:r>
              <a:rPr lang="en-US" dirty="0" smtClean="0"/>
              <a:t>The Value Added Tax (VAT)</a:t>
            </a:r>
          </a:p>
          <a:p>
            <a:pPr lvl="1"/>
            <a:r>
              <a:rPr lang="en-US" dirty="0" smtClean="0"/>
              <a:t>Proposed by Prof. T. S. Adams in papers published in 1911-21</a:t>
            </a:r>
          </a:p>
          <a:p>
            <a:pPr lvl="1"/>
            <a:r>
              <a:rPr lang="en-US" dirty="0" smtClean="0"/>
              <a:t>Economically neutral: no economic distortions</a:t>
            </a:r>
          </a:p>
          <a:p>
            <a:pPr lvl="1"/>
            <a:r>
              <a:rPr lang="en-US" dirty="0" smtClean="0"/>
              <a:t>Promoted by German industrialist Georg Wilhelm von Siemens in 1918</a:t>
            </a:r>
          </a:p>
          <a:p>
            <a:pPr lvl="1"/>
            <a:r>
              <a:rPr lang="en-US" dirty="0" smtClean="0"/>
              <a:t>Implemented in Michigan in 1953</a:t>
            </a:r>
          </a:p>
          <a:p>
            <a:pPr lvl="1"/>
            <a:r>
              <a:rPr lang="en-US" dirty="0" smtClean="0"/>
              <a:t>Adopted by France in 1954, 39 countries by 1986, 150 countries today</a:t>
            </a:r>
          </a:p>
          <a:p>
            <a:pPr lvl="1"/>
            <a:r>
              <a:rPr lang="en-US" dirty="0" smtClean="0"/>
              <a:t>A consumption tax on the value added by a firm to the products it produces</a:t>
            </a:r>
          </a:p>
          <a:p>
            <a:pPr lvl="1"/>
            <a:r>
              <a:rPr lang="en-US" dirty="0" smtClean="0"/>
              <a:t>Value Added = Sales – Purchases = (sales receipts) minus (amounts paid for goods and services purchased from other firms) = Labor (Wages + Salaries) + Net Rents + Net Interest + Profit</a:t>
            </a:r>
          </a:p>
          <a:p>
            <a:pPr lvl="1"/>
            <a:r>
              <a:rPr lang="en-US" dirty="0" smtClean="0"/>
              <a:t>Applied at all stages of production</a:t>
            </a:r>
          </a:p>
          <a:p>
            <a:pPr lvl="1"/>
            <a:r>
              <a:rPr lang="en-US" dirty="0" smtClean="0"/>
              <a:t>Broad base, therefore can generate much revenue at low rates</a:t>
            </a:r>
          </a:p>
          <a:p>
            <a:pPr lvl="1"/>
            <a:r>
              <a:rPr lang="en-US" dirty="0" smtClean="0"/>
              <a:t>With broad base, as much a tax on production as consumption</a:t>
            </a:r>
          </a:p>
          <a:p>
            <a:pPr lvl="1"/>
            <a:r>
              <a:rPr lang="en-US" dirty="0" smtClean="0"/>
              <a:t>Imposed on all sales, VAT applies as much to raw materials and capital goods as to goods and services intended for consumption</a:t>
            </a:r>
          </a:p>
          <a:p>
            <a:pPr lvl="1"/>
            <a:r>
              <a:rPr lang="en-US" dirty="0" smtClean="0"/>
              <a:t> Represented as a consumption tax  by France in 1954 to obtain preferential treatment under GATT</a:t>
            </a:r>
          </a:p>
          <a:p>
            <a:pPr lvl="1"/>
            <a:r>
              <a:rPr lang="en-US" dirty="0" smtClean="0"/>
              <a:t>Confuses the issue to characterize it simply as a consumption tax (semantic distinction: is glass of water half empty or half full)</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219200"/>
            <a:ext cx="8229600" cy="5105400"/>
          </a:xfrm>
        </p:spPr>
        <p:txBody>
          <a:bodyPr>
            <a:normAutofit fontScale="55000" lnSpcReduction="20000"/>
          </a:bodyPr>
          <a:lstStyle/>
          <a:p>
            <a:r>
              <a:rPr lang="en-US" b="1" dirty="0" smtClean="0"/>
              <a:t>The VAT Is Economically Neutral</a:t>
            </a:r>
          </a:p>
          <a:p>
            <a:r>
              <a:rPr lang="en-US" dirty="0" smtClean="0"/>
              <a:t> </a:t>
            </a:r>
          </a:p>
          <a:p>
            <a:r>
              <a:rPr lang="en-US" dirty="0" smtClean="0"/>
              <a:t>From an economic viewpoint, the VAT is a good tax based on economic efficiency and equity considerations.  The reason why a VAT is recommended is that, by taxing value added, it does not introduce economic distortions.  It is described as a neutral tax because all of the factors of production (labor, land, and capital) or their returns (wages, salaries, interest, rents and profits) are taxed equally.  Because the VAT taxes all factors of production equally, it does not create an incentive for the firm to change its choice of the factors of production from what it would be in the absence of the tax.  The VAT does not interfere with the firm's economic decisions.  The VAT avoids the pyramiding of the turnover, wholesalers', or manufacturers' sales taxes, because it is a tax on the </a:t>
            </a:r>
            <a:r>
              <a:rPr lang="en-US" i="1" dirty="0" smtClean="0"/>
              <a:t>net</a:t>
            </a:r>
            <a:r>
              <a:rPr lang="en-US" dirty="0" smtClean="0"/>
              <a:t> value added by each firm.  In summary, a VAT (that is, a "pure" VAT, applied universally to all firms at a single rate) does not possess the economic disadvantages and introduce the economic distortions that the income tax does.</a:t>
            </a:r>
          </a:p>
          <a:p>
            <a:r>
              <a:rPr lang="en-US" dirty="0" smtClean="0"/>
              <a:t> </a:t>
            </a:r>
          </a:p>
          <a:p>
            <a:r>
              <a:rPr lang="en-US" dirty="0" smtClean="0"/>
              <a:t>From an economic perspective, the VAT is very similar to the retail sales tax.  The retail sales tax is simpler because it is not necessary to determine value added and there are fewer taxpayers.  The VAT is preferred to the retail sales tax when a government needs large revenue, since the broader base of the VAT enables lower tax rates.</a:t>
            </a:r>
          </a:p>
          <a:p>
            <a:endParaRPr lang="en-US" dirty="0"/>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Two ways to administer the VAT: the tax-credit method and the calculation method</a:t>
            </a:r>
          </a:p>
          <a:p>
            <a:pPr lvl="1"/>
            <a:r>
              <a:rPr lang="en-US" dirty="0" smtClean="0"/>
              <a:t>Calculation method (used if VAT rate is the same for all products): VAT is not shown on each transaction.  Firm calculates value added = total sales minus total purchased and applies tax rate to this amount.  A hidden tax, like the payroll tax.  Paid, e.g., once a month.</a:t>
            </a:r>
          </a:p>
          <a:p>
            <a:pPr lvl="1"/>
            <a:r>
              <a:rPr lang="en-US" dirty="0" smtClean="0"/>
              <a:t>Tax-credit method (invoice method).  The VAT is shown on each transaction (invoice or cash receipt).  The firm shows the VAT on each transaction, pays the total VAT (say, each month), and receives a credit for all VAT included in its purchases (per the invoices or receipts for those purchases).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How Did It Happen? (cont'd.)</a:t>
            </a: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History of the US federal income tax (cont’d.)</a:t>
            </a:r>
          </a:p>
          <a:p>
            <a:pPr lvl="1"/>
            <a:r>
              <a:rPr lang="en-US" dirty="0" smtClean="0"/>
              <a:t>World War II: massive increase in revenue needed.  Income tax converted to a tax on rich (high earners) to a tax on the general population.  Exemptions reduced, rates increased.</a:t>
            </a:r>
          </a:p>
          <a:p>
            <a:pPr lvl="1"/>
            <a:r>
              <a:rPr lang="en-US" dirty="0" smtClean="0"/>
              <a:t>Employer withholding of taxes from wages and salaries established in 1943 (since taxpayers not expected to save money for taxes)</a:t>
            </a:r>
          </a:p>
          <a:p>
            <a:pPr lvl="1"/>
            <a:r>
              <a:rPr lang="en-US" dirty="0" smtClean="0"/>
              <a:t>Income tax brackets were not indexed to inflation.  Bracket creep moved total income tax (federal, state, local, and payroll taxes) from about 10% of total income to over 50% today.</a:t>
            </a:r>
          </a:p>
          <a:p>
            <a:pPr lvl="1"/>
            <a:r>
              <a:rPr lang="en-US" dirty="0" smtClean="0"/>
              <a:t>Bracket creep eliminated with Tax Reform Act of 1986 (brackets adjusted each year per the Consumer Price Index)</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fontScale="92500"/>
          </a:bodyPr>
          <a:lstStyle/>
          <a:p>
            <a:r>
              <a:rPr lang="en-US" dirty="0" smtClean="0"/>
              <a:t>If the VAT rate is the same for all products, both methods produce the same result.</a:t>
            </a:r>
          </a:p>
          <a:p>
            <a:r>
              <a:rPr lang="en-US" dirty="0" smtClean="0"/>
              <a:t>If the VAT rate differs by product, then the invoice method must be used in order to take advantage of the GATT (since the amount of the VAT must be known for each exported product).  (This holds for the “destination principle.”)</a:t>
            </a:r>
          </a:p>
          <a:p>
            <a:r>
              <a:rPr lang="en-US" dirty="0" smtClean="0"/>
              <a:t>In 1986, only two countries (Denmark and Norway) had single-rate VATs.  Now 22.</a:t>
            </a:r>
          </a:p>
          <a:p>
            <a:endParaRPr lang="en-US" dirty="0"/>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fontScale="92500"/>
          </a:bodyPr>
          <a:lstStyle/>
          <a:p>
            <a:r>
              <a:rPr lang="en-US" dirty="0" smtClean="0"/>
              <a:t>The GATT is currently based on the destination principle: countries remove the VAT for exported goods and apply it to imported goods.</a:t>
            </a:r>
          </a:p>
          <a:p>
            <a:r>
              <a:rPr lang="en-US" dirty="0" smtClean="0"/>
              <a:t>Disadvantages: Favors inefficient nations with large public sectors, and must use the invoice method if use multiple VAT rates</a:t>
            </a:r>
          </a:p>
          <a:p>
            <a:r>
              <a:rPr lang="en-US" dirty="0" smtClean="0"/>
              <a:t>Origin principle: goods are exported including the VAT.  No need for invoice method: large cost saving.</a:t>
            </a:r>
          </a:p>
          <a:p>
            <a:endParaRPr lang="en-US" dirty="0"/>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447800"/>
            <a:ext cx="8229600" cy="533400"/>
          </a:xfrm>
        </p:spPr>
        <p:txBody>
          <a:bodyPr>
            <a:normAutofit lnSpcReduction="10000"/>
          </a:bodyPr>
          <a:lstStyle/>
          <a:p>
            <a:r>
              <a:rPr lang="en-US" dirty="0" smtClean="0"/>
              <a:t>Examples of a VAT</a:t>
            </a:r>
          </a:p>
        </p:txBody>
      </p:sp>
      <p:graphicFrame>
        <p:nvGraphicFramePr>
          <p:cNvPr id="4" name="Table 3"/>
          <p:cNvGraphicFramePr>
            <a:graphicFrameLocks noGrp="1"/>
          </p:cNvGraphicFramePr>
          <p:nvPr/>
        </p:nvGraphicFramePr>
        <p:xfrm>
          <a:off x="1295400" y="2819400"/>
          <a:ext cx="6095999" cy="1005840"/>
        </p:xfrm>
        <a:graphic>
          <a:graphicData uri="http://schemas.openxmlformats.org/drawingml/2006/table">
            <a:tbl>
              <a:tblPr/>
              <a:tblGrid>
                <a:gridCol w="1506462"/>
                <a:gridCol w="941538"/>
                <a:gridCol w="941538"/>
                <a:gridCol w="941538"/>
                <a:gridCol w="886154"/>
                <a:gridCol w="878769"/>
              </a:tblGrid>
              <a:tr h="162462">
                <a:tc rowSpan="2">
                  <a:txBody>
                    <a:bodyPr/>
                    <a:lstStyle/>
                    <a:p>
                      <a:pPr marL="0" marR="0">
                        <a:spcBef>
                          <a:spcPts val="0"/>
                        </a:spcBef>
                        <a:spcAft>
                          <a:spcPts val="0"/>
                        </a:spcAft>
                      </a:pPr>
                      <a:endParaRPr lang="en-US" sz="1100" dirty="0">
                        <a:latin typeface="Arial"/>
                        <a:ea typeface="Times New Roman"/>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n-US" sz="1100" i="1" dirty="0">
                          <a:latin typeface="Arial"/>
                          <a:ea typeface="Times New Roman"/>
                          <a:cs typeface="Times New Roman"/>
                        </a:rPr>
                        <a:t>Production Stage</a:t>
                      </a:r>
                      <a:endParaRPr lang="en-US" sz="1100" dirty="0">
                        <a:latin typeface="Arial"/>
                        <a:ea typeface="Times New Roman"/>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2462">
                <a:tc vMerge="1">
                  <a:txBody>
                    <a:bodyPr/>
                    <a:lstStyle/>
                    <a:p>
                      <a:endParaRPr lang="en-US"/>
                    </a:p>
                  </a:txBody>
                  <a:tcPr/>
                </a:tc>
                <a:tc>
                  <a:txBody>
                    <a:bodyPr/>
                    <a:lstStyle/>
                    <a:p>
                      <a:pPr marL="0" marR="0" algn="ctr">
                        <a:spcBef>
                          <a:spcPts val="0"/>
                        </a:spcBef>
                        <a:spcAft>
                          <a:spcPts val="0"/>
                        </a:spcAft>
                      </a:pPr>
                      <a:r>
                        <a:rPr lang="en-US" sz="1100" i="1" dirty="0">
                          <a:latin typeface="Arial"/>
                          <a:ea typeface="Times New Roman"/>
                          <a:cs typeface="Times New Roman"/>
                        </a:rPr>
                        <a:t>Agric.</a:t>
                      </a:r>
                      <a:endParaRPr lang="en-US" sz="1100" dirty="0">
                        <a:latin typeface="Arial"/>
                        <a:ea typeface="Times New Roman"/>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Manuf.</a:t>
                      </a:r>
                      <a:endParaRPr lang="en-US" sz="1100" dirty="0">
                        <a:latin typeface="Arial"/>
                        <a:ea typeface="Times New Roman"/>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Wholesale</a:t>
                      </a:r>
                      <a:endParaRPr lang="en-US" sz="1100" dirty="0">
                        <a:latin typeface="Arial"/>
                        <a:ea typeface="Times New Roman"/>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Retail</a:t>
                      </a:r>
                      <a:endParaRPr lang="en-US" sz="1100" dirty="0">
                        <a:latin typeface="Arial"/>
                        <a:ea typeface="Times New Roman"/>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Total</a:t>
                      </a:r>
                      <a:endParaRPr lang="en-US" sz="1100" dirty="0">
                        <a:latin typeface="Arial"/>
                        <a:ea typeface="Times New Roman"/>
                        <a:cs typeface="Times New Roman"/>
                      </a:endParaRP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462">
                <a:tc>
                  <a:txBody>
                    <a:bodyPr/>
                    <a:lstStyle/>
                    <a:p>
                      <a:pPr marL="0" marR="0">
                        <a:spcBef>
                          <a:spcPts val="0"/>
                        </a:spcBef>
                        <a:spcAft>
                          <a:spcPts val="0"/>
                        </a:spcAft>
                      </a:pPr>
                      <a:r>
                        <a:rPr lang="en-US" sz="1100" dirty="0">
                          <a:latin typeface="Arial"/>
                          <a:ea typeface="Times New Roman"/>
                          <a:cs typeface="Times New Roman"/>
                        </a:rPr>
                        <a:t>Sales</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$50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$400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$750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462">
                <a:tc>
                  <a:txBody>
                    <a:bodyPr/>
                    <a:lstStyle/>
                    <a:p>
                      <a:pPr marL="0" marR="0">
                        <a:spcBef>
                          <a:spcPts val="0"/>
                        </a:spcBef>
                        <a:spcAft>
                          <a:spcPts val="0"/>
                        </a:spcAft>
                      </a:pPr>
                      <a:r>
                        <a:rPr lang="en-US" sz="1100" dirty="0">
                          <a:latin typeface="Arial"/>
                          <a:ea typeface="Times New Roman"/>
                          <a:cs typeface="Times New Roman"/>
                        </a:rPr>
                        <a:t>Purchases</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50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350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462">
                <a:tc>
                  <a:txBody>
                    <a:bodyPr/>
                    <a:lstStyle/>
                    <a:p>
                      <a:pPr marL="0" marR="0">
                        <a:spcBef>
                          <a:spcPts val="0"/>
                        </a:spcBef>
                        <a:spcAft>
                          <a:spcPts val="0"/>
                        </a:spcAft>
                      </a:pPr>
                      <a:r>
                        <a:rPr lang="en-US" sz="1100" dirty="0">
                          <a:latin typeface="Arial"/>
                          <a:ea typeface="Times New Roman"/>
                          <a:cs typeface="Times New Roman"/>
                        </a:rPr>
                        <a:t>Value Added</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50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50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400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462">
                <a:tc>
                  <a:txBody>
                    <a:bodyPr/>
                    <a:lstStyle/>
                    <a:p>
                      <a:pPr marL="0" marR="0">
                        <a:spcBef>
                          <a:spcPts val="0"/>
                        </a:spcBef>
                        <a:spcAft>
                          <a:spcPts val="0"/>
                        </a:spcAft>
                      </a:pPr>
                      <a:r>
                        <a:rPr lang="en-US" sz="1100" dirty="0">
                          <a:latin typeface="Arial"/>
                          <a:ea typeface="Times New Roman"/>
                          <a:cs typeface="Times New Roman"/>
                        </a:rPr>
                        <a:t>VAT</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40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80</a:t>
                      </a:r>
                    </a:p>
                  </a:txBody>
                  <a:tcPr marL="66462" marR="6646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extBox 4"/>
          <p:cNvSpPr txBox="1"/>
          <p:nvPr/>
        </p:nvSpPr>
        <p:spPr>
          <a:xfrm>
            <a:off x="533400" y="2133600"/>
            <a:ext cx="7543800" cy="646331"/>
          </a:xfrm>
          <a:prstGeom prst="rect">
            <a:avLst/>
          </a:prstGeom>
          <a:noFill/>
        </p:spPr>
        <p:txBody>
          <a:bodyPr wrap="square" rtlCol="0">
            <a:spAutoFit/>
          </a:bodyPr>
          <a:lstStyle/>
          <a:p>
            <a:r>
              <a:rPr lang="en-US" b="1" dirty="0" smtClean="0"/>
              <a:t>Table 3.  Administration of a Subtractive VAT Using the Calculation Method (VAT Rate = 20 Percent)</a:t>
            </a:r>
            <a:endParaRPr lang="en-US" b="1" dirty="0"/>
          </a:p>
        </p:txBody>
      </p:sp>
      <p:sp>
        <p:nvSpPr>
          <p:cNvPr id="6" name="TextBox 5"/>
          <p:cNvSpPr txBox="1"/>
          <p:nvPr/>
        </p:nvSpPr>
        <p:spPr>
          <a:xfrm>
            <a:off x="609600" y="3962400"/>
            <a:ext cx="7467600" cy="646331"/>
          </a:xfrm>
          <a:prstGeom prst="rect">
            <a:avLst/>
          </a:prstGeom>
          <a:noFill/>
        </p:spPr>
        <p:txBody>
          <a:bodyPr wrap="square" rtlCol="0">
            <a:spAutoFit/>
          </a:bodyPr>
          <a:lstStyle/>
          <a:p>
            <a:r>
              <a:rPr lang="en-US" b="1" dirty="0" smtClean="0"/>
              <a:t>Table 4.  Administration of a Subtractive VAT Using the Tax-Credit (Invoice) Method (VAT Rate = 20 Percent)</a:t>
            </a:r>
            <a:endParaRPr lang="en-US" b="1" dirty="0"/>
          </a:p>
        </p:txBody>
      </p:sp>
      <p:graphicFrame>
        <p:nvGraphicFramePr>
          <p:cNvPr id="7" name="Table 6"/>
          <p:cNvGraphicFramePr>
            <a:graphicFrameLocks noGrp="1"/>
          </p:cNvGraphicFramePr>
          <p:nvPr/>
        </p:nvGraphicFramePr>
        <p:xfrm>
          <a:off x="1219200" y="4724400"/>
          <a:ext cx="6095999" cy="1341120"/>
        </p:xfrm>
        <a:graphic>
          <a:graphicData uri="http://schemas.openxmlformats.org/drawingml/2006/table">
            <a:tbl>
              <a:tblPr/>
              <a:tblGrid>
                <a:gridCol w="1657556"/>
                <a:gridCol w="878175"/>
                <a:gridCol w="933061"/>
                <a:gridCol w="933061"/>
                <a:gridCol w="878175"/>
                <a:gridCol w="815971"/>
              </a:tblGrid>
              <a:tr h="160999">
                <a:tc rowSpan="2">
                  <a:txBody>
                    <a:bodyPr/>
                    <a:lstStyle/>
                    <a:p>
                      <a:pPr marL="0" marR="0">
                        <a:spcBef>
                          <a:spcPts val="0"/>
                        </a:spcBef>
                        <a:spcAft>
                          <a:spcPts val="0"/>
                        </a:spcAft>
                      </a:pPr>
                      <a:endParaRPr lang="en-US" sz="1100" dirty="0">
                        <a:latin typeface="Arial"/>
                        <a:ea typeface="Times New Roman"/>
                        <a:cs typeface="Times New Roman"/>
                      </a:endParaRP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5">
                  <a:txBody>
                    <a:bodyPr/>
                    <a:lstStyle/>
                    <a:p>
                      <a:pPr marL="0" marR="0" algn="ctr">
                        <a:spcBef>
                          <a:spcPts val="0"/>
                        </a:spcBef>
                        <a:spcAft>
                          <a:spcPts val="0"/>
                        </a:spcAft>
                      </a:pPr>
                      <a:r>
                        <a:rPr lang="en-US" sz="1100" i="1" dirty="0">
                          <a:latin typeface="Arial"/>
                          <a:ea typeface="Times New Roman"/>
                          <a:cs typeface="Times New Roman"/>
                        </a:rPr>
                        <a:t>Production Stage</a:t>
                      </a:r>
                      <a:endParaRPr lang="en-US" sz="1100" dirty="0">
                        <a:latin typeface="Arial"/>
                        <a:ea typeface="Times New Roman"/>
                        <a:cs typeface="Times New Roman"/>
                      </a:endParaRP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0999">
                <a:tc vMerge="1">
                  <a:txBody>
                    <a:bodyPr/>
                    <a:lstStyle/>
                    <a:p>
                      <a:endParaRPr lang="en-US"/>
                    </a:p>
                  </a:txBody>
                  <a:tcPr/>
                </a:tc>
                <a:tc>
                  <a:txBody>
                    <a:bodyPr/>
                    <a:lstStyle/>
                    <a:p>
                      <a:pPr marL="0" marR="0" algn="ctr">
                        <a:spcBef>
                          <a:spcPts val="0"/>
                        </a:spcBef>
                        <a:spcAft>
                          <a:spcPts val="0"/>
                        </a:spcAft>
                      </a:pPr>
                      <a:r>
                        <a:rPr lang="en-US" sz="1100" i="1" dirty="0">
                          <a:latin typeface="Arial"/>
                          <a:ea typeface="Times New Roman"/>
                          <a:cs typeface="Times New Roman"/>
                        </a:rPr>
                        <a:t>Agric.</a:t>
                      </a:r>
                      <a:endParaRPr lang="en-US" sz="1100" dirty="0">
                        <a:latin typeface="Arial"/>
                        <a:ea typeface="Times New Roman"/>
                        <a:cs typeface="Times New Roman"/>
                      </a:endParaRP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Manuf.</a:t>
                      </a:r>
                      <a:endParaRPr lang="en-US" sz="1100" dirty="0">
                        <a:latin typeface="Arial"/>
                        <a:ea typeface="Times New Roman"/>
                        <a:cs typeface="Times New Roman"/>
                      </a:endParaRP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Wholesale</a:t>
                      </a:r>
                      <a:endParaRPr lang="en-US" sz="1100" dirty="0">
                        <a:latin typeface="Arial"/>
                        <a:ea typeface="Times New Roman"/>
                        <a:cs typeface="Times New Roman"/>
                      </a:endParaRP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Retail</a:t>
                      </a:r>
                      <a:endParaRPr lang="en-US" sz="1100" dirty="0">
                        <a:latin typeface="Arial"/>
                        <a:ea typeface="Times New Roman"/>
                        <a:cs typeface="Times New Roman"/>
                      </a:endParaRP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Total</a:t>
                      </a:r>
                      <a:endParaRPr lang="en-US" sz="1100" dirty="0">
                        <a:latin typeface="Arial"/>
                        <a:ea typeface="Times New Roman"/>
                        <a:cs typeface="Times New Roman"/>
                      </a:endParaRP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999">
                <a:tc>
                  <a:txBody>
                    <a:bodyPr/>
                    <a:lstStyle/>
                    <a:p>
                      <a:pPr marL="0" marR="0">
                        <a:spcBef>
                          <a:spcPts val="0"/>
                        </a:spcBef>
                        <a:spcAft>
                          <a:spcPts val="0"/>
                        </a:spcAft>
                      </a:pPr>
                      <a:r>
                        <a:rPr lang="en-US" sz="1100" dirty="0">
                          <a:latin typeface="Arial"/>
                          <a:ea typeface="Times New Roman"/>
                          <a:cs typeface="Times New Roman"/>
                        </a:rPr>
                        <a:t>Sales</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$50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$400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$750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999">
                <a:tc>
                  <a:txBody>
                    <a:bodyPr/>
                    <a:lstStyle/>
                    <a:p>
                      <a:pPr marL="0" marR="0">
                        <a:spcBef>
                          <a:spcPts val="0"/>
                        </a:spcBef>
                        <a:spcAft>
                          <a:spcPts val="0"/>
                        </a:spcAft>
                      </a:pPr>
                      <a:r>
                        <a:rPr lang="en-US" sz="1100" dirty="0">
                          <a:latin typeface="Arial"/>
                          <a:ea typeface="Times New Roman"/>
                          <a:cs typeface="Times New Roman"/>
                        </a:rPr>
                        <a:t>Gross VAT on Sales</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40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80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150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999">
                <a:tc>
                  <a:txBody>
                    <a:bodyPr/>
                    <a:lstStyle/>
                    <a:p>
                      <a:pPr marL="0" marR="0">
                        <a:spcBef>
                          <a:spcPts val="0"/>
                        </a:spcBef>
                        <a:spcAft>
                          <a:spcPts val="0"/>
                        </a:spcAft>
                      </a:pPr>
                      <a:r>
                        <a:rPr lang="en-US" sz="1100" dirty="0">
                          <a:latin typeface="Arial"/>
                          <a:ea typeface="Times New Roman"/>
                          <a:cs typeface="Times New Roman"/>
                        </a:rPr>
                        <a:t>Purchases</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50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350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999">
                <a:tc>
                  <a:txBody>
                    <a:bodyPr/>
                    <a:lstStyle/>
                    <a:p>
                      <a:pPr marL="0" marR="0">
                        <a:spcBef>
                          <a:spcPts val="0"/>
                        </a:spcBef>
                        <a:spcAft>
                          <a:spcPts val="0"/>
                        </a:spcAft>
                      </a:pPr>
                      <a:r>
                        <a:rPr lang="en-US" sz="1100" dirty="0">
                          <a:latin typeface="Arial"/>
                          <a:ea typeface="Times New Roman"/>
                          <a:cs typeface="Times New Roman"/>
                        </a:rPr>
                        <a:t>VAT Credit on Purchases</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40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70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999">
                <a:tc>
                  <a:txBody>
                    <a:bodyPr/>
                    <a:lstStyle/>
                    <a:p>
                      <a:pPr marL="0" marR="0">
                        <a:spcBef>
                          <a:spcPts val="0"/>
                        </a:spcBef>
                        <a:spcAft>
                          <a:spcPts val="0"/>
                        </a:spcAft>
                      </a:pPr>
                      <a:r>
                        <a:rPr lang="en-US" sz="1100" dirty="0">
                          <a:latin typeface="Arial"/>
                          <a:ea typeface="Times New Roman"/>
                          <a:cs typeface="Times New Roman"/>
                        </a:rPr>
                        <a:t>Net VAT</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10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20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40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latin typeface="Arial"/>
                          <a:ea typeface="Times New Roman"/>
                          <a:cs typeface="Times New Roman"/>
                        </a:rPr>
                        <a:t>80</a:t>
                      </a:r>
                    </a:p>
                  </a:txBody>
                  <a:tcPr marL="65863" marR="658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lnSpcReduction="10000"/>
          </a:bodyPr>
          <a:lstStyle/>
          <a:p>
            <a:r>
              <a:rPr lang="en-US" dirty="0" smtClean="0"/>
              <a:t>Expenditure tax: consumption tax levied on the consumer rather than the seller of goods and services.</a:t>
            </a:r>
          </a:p>
          <a:p>
            <a:pPr lvl="1"/>
            <a:r>
              <a:rPr lang="en-US" dirty="0" smtClean="0"/>
              <a:t>Individual reports expenditures; may me deductions and a graduated rate.</a:t>
            </a:r>
          </a:p>
          <a:p>
            <a:pPr lvl="1"/>
            <a:r>
              <a:rPr lang="en-US" dirty="0" smtClean="0"/>
              <a:t>As a consumption tax, has advantages over the income tax.</a:t>
            </a:r>
          </a:p>
          <a:p>
            <a:pPr lvl="1"/>
            <a:r>
              <a:rPr lang="en-US" dirty="0" smtClean="0"/>
              <a:t>Like income tax, severely invasive of privacy of the individual, and the necessity of a national police force to enforce.</a:t>
            </a:r>
            <a:endParaRPr lang="en-US" dirty="0"/>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a:bodyPr>
          <a:lstStyle/>
          <a:p>
            <a:r>
              <a:rPr lang="en-US" dirty="0" smtClean="0"/>
              <a:t>Excise taxes: consumption taxes on sales of particular products, such as gasoline and alcohol</a:t>
            </a:r>
          </a:p>
          <a:p>
            <a:pPr lvl="1"/>
            <a:r>
              <a:rPr lang="en-US" dirty="0" smtClean="0"/>
              <a:t>Inland taxes, not customs duties</a:t>
            </a:r>
          </a:p>
          <a:p>
            <a:pPr lvl="1"/>
            <a:r>
              <a:rPr lang="en-US" dirty="0" smtClean="0"/>
              <a:t>Differs from general sales tax or VAT:</a:t>
            </a:r>
          </a:p>
          <a:p>
            <a:pPr lvl="2"/>
            <a:r>
              <a:rPr lang="en-US" dirty="0" smtClean="0"/>
              <a:t>Narrow range of products</a:t>
            </a:r>
          </a:p>
          <a:p>
            <a:pPr lvl="2"/>
            <a:r>
              <a:rPr lang="en-US" dirty="0" smtClean="0"/>
              <a:t>Higher tax rate</a:t>
            </a:r>
          </a:p>
          <a:p>
            <a:pPr lvl="2"/>
            <a:r>
              <a:rPr lang="en-US" dirty="0" smtClean="0"/>
              <a:t>Usually a per-unit tax, rather than an </a:t>
            </a:r>
            <a:r>
              <a:rPr lang="en-US" i="1" dirty="0" smtClean="0"/>
              <a:t>ad valorem</a:t>
            </a:r>
            <a:r>
              <a:rPr lang="en-US" dirty="0" smtClean="0"/>
              <a:t> tax</a:t>
            </a:r>
            <a:endParaRPr lang="en-US" dirty="0"/>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fontScale="92500"/>
          </a:bodyPr>
          <a:lstStyle/>
          <a:p>
            <a:r>
              <a:rPr lang="en-US" dirty="0" smtClean="0"/>
              <a:t>Property and wealth taxes</a:t>
            </a:r>
          </a:p>
          <a:p>
            <a:pPr lvl="1"/>
            <a:r>
              <a:rPr lang="en-US" dirty="0" smtClean="0"/>
              <a:t>Property tax is on land, buildings, personal property</a:t>
            </a:r>
          </a:p>
          <a:p>
            <a:pPr lvl="1"/>
            <a:r>
              <a:rPr lang="en-US" dirty="0" smtClean="0"/>
              <a:t>Wealth tax is on total wealth (assets minus liabilities)</a:t>
            </a:r>
          </a:p>
          <a:p>
            <a:pPr lvl="1"/>
            <a:r>
              <a:rPr lang="en-US" dirty="0" smtClean="0"/>
              <a:t>Used to reduce private concentrations of wealth</a:t>
            </a:r>
          </a:p>
          <a:p>
            <a:pPr lvl="1"/>
            <a:r>
              <a:rPr lang="en-US" dirty="0" smtClean="0"/>
              <a:t>US federal government does not use either</a:t>
            </a:r>
          </a:p>
          <a:p>
            <a:pPr lvl="2"/>
            <a:r>
              <a:rPr lang="en-US" dirty="0" smtClean="0"/>
              <a:t>Reserved by custom since the 1930s as a revenue source for local governments</a:t>
            </a:r>
          </a:p>
          <a:p>
            <a:pPr lvl="2"/>
            <a:r>
              <a:rPr lang="en-US" dirty="0" smtClean="0"/>
              <a:t>As direct taxes, the US Constitution would require apportionment to states in proportion to population</a:t>
            </a:r>
            <a:endParaRPr lang="en-US"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Inheritance, Estate, and Gift Taxes</a:t>
            </a:r>
          </a:p>
          <a:p>
            <a:pPr lvl="1"/>
            <a:r>
              <a:rPr lang="en-US" dirty="0" smtClean="0"/>
              <a:t>Special types of property taxes</a:t>
            </a:r>
          </a:p>
          <a:p>
            <a:pPr lvl="1"/>
            <a:r>
              <a:rPr lang="en-US" dirty="0" smtClean="0"/>
              <a:t>Estate tax: federal tax on property transferred at death</a:t>
            </a:r>
          </a:p>
          <a:p>
            <a:pPr lvl="1"/>
            <a:r>
              <a:rPr lang="en-US" dirty="0" smtClean="0"/>
              <a:t>Inheritance tax: tax levied on inherited property received (most states have)</a:t>
            </a:r>
          </a:p>
          <a:p>
            <a:pPr lvl="1"/>
            <a:r>
              <a:rPr lang="en-US" dirty="0" smtClean="0"/>
              <a:t>Gift tax: tax imposed on the donor of a gift</a:t>
            </a:r>
          </a:p>
          <a:p>
            <a:pPr lvl="1"/>
            <a:r>
              <a:rPr lang="en-US" dirty="0" smtClean="0"/>
              <a:t>Used to equalize the distribution of wealth (reduce concentrations to reduce envy, social discontent, and to mitigate recessions and depressions)</a:t>
            </a:r>
          </a:p>
          <a:p>
            <a:pPr lvl="1"/>
            <a:endParaRPr lang="en-US"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dirty="0" smtClean="0"/>
              <a:t>Classification of taxes</a:t>
            </a:r>
          </a:p>
          <a:p>
            <a:pPr lvl="1"/>
            <a:r>
              <a:rPr lang="en-US" dirty="0" smtClean="0"/>
              <a:t>Income taxes, consumption taxes, wealth taxes</a:t>
            </a:r>
          </a:p>
          <a:p>
            <a:pPr lvl="2"/>
            <a:r>
              <a:rPr lang="en-US" dirty="0" smtClean="0"/>
              <a:t>Tax income or consumption to produce revenue</a:t>
            </a:r>
          </a:p>
          <a:p>
            <a:pPr lvl="2"/>
            <a:r>
              <a:rPr lang="en-US" dirty="0" smtClean="0"/>
              <a:t>Tax wealth to reduce extreme private concentrations of wealth</a:t>
            </a:r>
          </a:p>
          <a:p>
            <a:r>
              <a:rPr lang="en-US" dirty="0" smtClean="0"/>
              <a:t>Classification of income and consumption taxes</a:t>
            </a:r>
          </a:p>
          <a:p>
            <a:pPr lvl="1"/>
            <a:r>
              <a:rPr lang="en-US" dirty="0" smtClean="0"/>
              <a:t>Distribution over factors of production (economic incentives), size of tax base (taxable income is 40% of GNP; national income is 80% of GNP)</a:t>
            </a:r>
          </a:p>
          <a:p>
            <a:r>
              <a:rPr lang="en-US" dirty="0" smtClean="0"/>
              <a:t>Comparison of consumption taxes and income taxes</a:t>
            </a:r>
          </a:p>
          <a:p>
            <a:pPr lvl="1"/>
            <a:r>
              <a:rPr lang="en-US" dirty="0" smtClean="0"/>
              <a:t>Equity (income taxes viewed as superior)</a:t>
            </a:r>
          </a:p>
          <a:p>
            <a:pPr lvl="1"/>
            <a:r>
              <a:rPr lang="en-US" dirty="0" smtClean="0"/>
              <a:t>Economic impact (consumption taxes viewed as superior)</a:t>
            </a:r>
          </a:p>
          <a:p>
            <a:pPr lvl="1"/>
            <a:r>
              <a:rPr lang="en-US" dirty="0" smtClean="0"/>
              <a:t>Administrative and compliance costs</a:t>
            </a:r>
          </a:p>
          <a:p>
            <a:pPr lvl="1"/>
            <a:r>
              <a:rPr lang="en-US" dirty="0" smtClean="0"/>
              <a:t>Acceptance (public views consumption taxes as being more fair, less invasive of privacy)</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lstStyle/>
          <a:p>
            <a:r>
              <a:rPr lang="en-US" dirty="0" smtClean="0"/>
              <a:t>Advantages of business taxes over individual taxes</a:t>
            </a:r>
          </a:p>
          <a:p>
            <a:pPr lvl="1"/>
            <a:r>
              <a:rPr lang="en-US" dirty="0" smtClean="0"/>
              <a:t>Business set up to collect tax revenue</a:t>
            </a:r>
          </a:p>
          <a:p>
            <a:pPr lvl="1"/>
            <a:r>
              <a:rPr lang="en-US" dirty="0" smtClean="0"/>
              <a:t>Relatively small number of businesses (in 1986, 3 million corporations, 1.5 million partnerships, 10.7 sole proprietorships vs. 100 million individuals)</a:t>
            </a:r>
          </a:p>
          <a:p>
            <a:pPr lvl="1"/>
            <a:r>
              <a:rPr lang="en-US" dirty="0" smtClean="0"/>
              <a:t>Taxing 100 million individuals at high rates is very invasive of privacy and has resulted in the construction of a large police state</a:t>
            </a:r>
          </a:p>
          <a:p>
            <a:pPr lvl="1"/>
            <a:endParaRPr lang="en-US"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Tax Alternatives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problem of determining the tax mix</a:t>
            </a:r>
          </a:p>
          <a:p>
            <a:pPr lvl="1"/>
            <a:r>
              <a:rPr lang="en-US" dirty="0" smtClean="0"/>
              <a:t>Allocation of tax to factors of production: This potentially difficult issue is resolved automatically: tax can be applied uniformly on all factors of production; economic neutrality.</a:t>
            </a:r>
          </a:p>
          <a:p>
            <a:pPr lvl="1"/>
            <a:r>
              <a:rPr lang="en-US" dirty="0" smtClean="0"/>
              <a:t>Allocation between national income and national wealth: tradeoff between reducing private concentrations of wealth vs. protecting capital</a:t>
            </a:r>
          </a:p>
          <a:p>
            <a:r>
              <a:rPr lang="en-US" dirty="0" smtClean="0"/>
              <a:t>Systems engineering can help develop a good tax system</a:t>
            </a:r>
          </a:p>
          <a:p>
            <a:pPr lvl="1"/>
            <a:r>
              <a:rPr lang="en-US" dirty="0" smtClean="0"/>
              <a:t>The legislative process does not embrace this scientific discipline / methodology</a:t>
            </a:r>
          </a:p>
          <a:p>
            <a:pPr lvl="1"/>
            <a:r>
              <a:rPr lang="en-US" dirty="0" smtClean="0"/>
              <a:t>Prefers a primitive, nonsystematic political process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Did It Happen? (cont'd.)</a:t>
            </a:r>
            <a:endParaRPr lang="en-US" dirty="0"/>
          </a:p>
        </p:txBody>
      </p:sp>
      <p:sp>
        <p:nvSpPr>
          <p:cNvPr id="3" name="Content Placeholder 2"/>
          <p:cNvSpPr>
            <a:spLocks noGrp="1"/>
          </p:cNvSpPr>
          <p:nvPr>
            <p:ph idx="1"/>
          </p:nvPr>
        </p:nvSpPr>
        <p:spPr/>
        <p:txBody>
          <a:bodyPr>
            <a:normAutofit lnSpcReduction="10000"/>
          </a:bodyPr>
          <a:lstStyle/>
          <a:p>
            <a:r>
              <a:rPr lang="en-US" dirty="0" smtClean="0"/>
              <a:t>The current US tax system</a:t>
            </a:r>
          </a:p>
          <a:p>
            <a:pPr lvl="1"/>
            <a:r>
              <a:rPr lang="en-US" dirty="0" smtClean="0"/>
              <a:t>Revenue demands of federal government: 25% of GNP in 1955 to 33% of GNP in 1981</a:t>
            </a:r>
          </a:p>
          <a:p>
            <a:pPr lvl="1"/>
            <a:r>
              <a:rPr lang="en-US" dirty="0" smtClean="0"/>
              <a:t>Sources (1981)</a:t>
            </a:r>
          </a:p>
          <a:p>
            <a:pPr lvl="2">
              <a:lnSpc>
                <a:spcPct val="110000"/>
              </a:lnSpc>
            </a:pPr>
            <a:r>
              <a:rPr lang="en-US" dirty="0" smtClean="0"/>
              <a:t>Individual income tax: 38%</a:t>
            </a:r>
          </a:p>
          <a:p>
            <a:pPr lvl="2">
              <a:lnSpc>
                <a:spcPct val="110000"/>
              </a:lnSpc>
            </a:pPr>
            <a:r>
              <a:rPr lang="en-US" dirty="0" smtClean="0"/>
              <a:t>Corporate profit tax: 9%</a:t>
            </a:r>
          </a:p>
          <a:p>
            <a:pPr lvl="2">
              <a:lnSpc>
                <a:spcPct val="110000"/>
              </a:lnSpc>
            </a:pPr>
            <a:r>
              <a:rPr lang="en-US" dirty="0" smtClean="0"/>
              <a:t>Payroll: 26%</a:t>
            </a:r>
          </a:p>
          <a:p>
            <a:pPr lvl="2">
              <a:lnSpc>
                <a:spcPct val="110000"/>
              </a:lnSpc>
            </a:pPr>
            <a:r>
              <a:rPr lang="en-US" dirty="0" smtClean="0"/>
              <a:t>Goods and services: 17%</a:t>
            </a:r>
          </a:p>
          <a:p>
            <a:pPr lvl="2">
              <a:lnSpc>
                <a:spcPct val="110000"/>
              </a:lnSpc>
            </a:pPr>
            <a:r>
              <a:rPr lang="en-US" dirty="0" smtClean="0"/>
              <a:t>Property: 9%</a:t>
            </a:r>
          </a:p>
          <a:p>
            <a:pPr lvl="2">
              <a:lnSpc>
                <a:spcPct val="110000"/>
              </a:lnSpc>
            </a:pPr>
            <a:r>
              <a:rPr lang="en-US" dirty="0" smtClean="0"/>
              <a:t>Inheritance and gift: 1%</a:t>
            </a:r>
            <a:endParaRPr lang="en-US"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or VAT</a:t>
            </a:r>
            <a:endParaRPr lang="en-US" dirty="0"/>
          </a:p>
        </p:txBody>
      </p:sp>
      <p:sp>
        <p:nvSpPr>
          <p:cNvPr id="3" name="Content Placeholder 2"/>
          <p:cNvSpPr>
            <a:spLocks noGrp="1"/>
          </p:cNvSpPr>
          <p:nvPr>
            <p:ph idx="1"/>
          </p:nvPr>
        </p:nvSpPr>
        <p:spPr/>
        <p:txBody>
          <a:bodyPr>
            <a:normAutofit fontScale="92500"/>
          </a:bodyPr>
          <a:lstStyle/>
          <a:p>
            <a:r>
              <a:rPr lang="en-US" dirty="0" smtClean="0"/>
              <a:t>Chapter 15 includes additional discussion of the VAT, including examples and discussion of advantages and disadvantages.</a:t>
            </a:r>
          </a:p>
          <a:p>
            <a:r>
              <a:rPr lang="en-US" dirty="0" smtClean="0"/>
              <a:t>Chapter 16 describes features of undesirable alternatives to the VAT</a:t>
            </a:r>
          </a:p>
          <a:p>
            <a:r>
              <a:rPr lang="en-US" dirty="0" smtClean="0"/>
              <a:t>Chapter 17 describes features of the payroll tax</a:t>
            </a:r>
          </a:p>
          <a:p>
            <a:r>
              <a:rPr lang="en-US" dirty="0" smtClean="0"/>
              <a:t>Taking all of this into account, Chapter 18 then presents the top-level design for a good tax system</a:t>
            </a:r>
            <a:endParaRPr lang="en-US"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What about income taxes for businesses?</a:t>
            </a:r>
          </a:p>
          <a:p>
            <a:pPr lvl="1"/>
            <a:r>
              <a:rPr lang="en-US" dirty="0" smtClean="0"/>
              <a:t>My goal in proposing the abolition of the personal income tax is to promote and protect the privacy and freedom of the individual</a:t>
            </a:r>
          </a:p>
          <a:p>
            <a:pPr lvl="1"/>
            <a:r>
              <a:rPr lang="en-US" dirty="0" smtClean="0"/>
              <a:t>This argument does not apply to business.  In order for a government to function, it must have some knowledge of the economic activity within its borders</a:t>
            </a:r>
          </a:p>
          <a:p>
            <a:pPr lvl="1"/>
            <a:r>
              <a:rPr lang="en-US" dirty="0" smtClean="0"/>
              <a:t>From a personal-freedom viewpoint, taxes on businesses are acceptable</a:t>
            </a:r>
          </a:p>
          <a:p>
            <a:pPr lvl="1"/>
            <a:r>
              <a:rPr lang="en-US" dirty="0" smtClean="0"/>
              <a:t>The business profit tax is perhaps the worst of all business taxes (discourages saving and investment, incentive for debt financing, penalization of efficient firm, inefficient allocation of economic resources)</a:t>
            </a:r>
            <a:endParaRPr lang="en-US"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regulated free-enterprise system has accomplished impressive economic growth</a:t>
            </a:r>
          </a:p>
          <a:p>
            <a:pPr lvl="1"/>
            <a:r>
              <a:rPr lang="en-US" dirty="0" smtClean="0"/>
              <a:t>High standard of living, with much freedom</a:t>
            </a:r>
          </a:p>
          <a:p>
            <a:r>
              <a:rPr lang="en-US" dirty="0" smtClean="0"/>
              <a:t>Many problems that the free-enterprise system does not solve, or makes worse (through economic growth):</a:t>
            </a:r>
          </a:p>
          <a:p>
            <a:pPr lvl="1"/>
            <a:r>
              <a:rPr lang="en-US" dirty="0" smtClean="0"/>
              <a:t>Sixth mass extinction of species</a:t>
            </a:r>
          </a:p>
          <a:p>
            <a:pPr lvl="1"/>
            <a:r>
              <a:rPr lang="en-US" dirty="0" smtClean="0"/>
              <a:t>Destruction of the ozone layer</a:t>
            </a:r>
          </a:p>
          <a:p>
            <a:pPr lvl="1"/>
            <a:r>
              <a:rPr lang="en-US" dirty="0" smtClean="0"/>
              <a:t>Pollution of land, air, and water</a:t>
            </a:r>
          </a:p>
          <a:p>
            <a:pPr lvl="1"/>
            <a:r>
              <a:rPr lang="en-US" dirty="0" smtClean="0"/>
              <a:t>Acid-raid destruction of lakes and forests</a:t>
            </a:r>
          </a:p>
          <a:p>
            <a:pPr lvl="1"/>
            <a:r>
              <a:rPr lang="en-US" dirty="0" smtClean="0"/>
              <a:t>Nuclear waste, overcrowding, unemployment, poverty and hunger</a:t>
            </a:r>
          </a:p>
          <a:p>
            <a:r>
              <a:rPr lang="en-US" dirty="0" smtClean="0"/>
              <a:t>The VAT promotes economic growth and stability, and is well matched to the goals of a free-enterprise system</a:t>
            </a:r>
            <a:endParaRPr lang="en-US"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business profit tax has economic disadvantages, but it does not severely compromise the privacy of the individual</a:t>
            </a:r>
          </a:p>
          <a:p>
            <a:pPr lvl="1"/>
            <a:r>
              <a:rPr lang="en-US" dirty="0" smtClean="0"/>
              <a:t>Taxes have to be collected from somewhere</a:t>
            </a:r>
          </a:p>
          <a:p>
            <a:pPr lvl="1"/>
            <a:r>
              <a:rPr lang="en-US" dirty="0" smtClean="0"/>
              <a:t>Businesses are the natural collection points</a:t>
            </a:r>
          </a:p>
          <a:p>
            <a:pPr lvl="2"/>
            <a:r>
              <a:rPr lang="en-US" dirty="0" smtClean="0"/>
              <a:t>Set up for accounting</a:t>
            </a:r>
          </a:p>
          <a:p>
            <a:pPr lvl="2"/>
            <a:r>
              <a:rPr lang="en-US" dirty="0" smtClean="0"/>
              <a:t>Small number, compared to individuals</a:t>
            </a:r>
          </a:p>
          <a:p>
            <a:pPr lvl="2"/>
            <a:r>
              <a:rPr lang="en-US" dirty="0" smtClean="0"/>
              <a:t>Less costly, less invasive of individual privacy</a:t>
            </a:r>
          </a:p>
          <a:p>
            <a:pPr lvl="1"/>
            <a:r>
              <a:rPr lang="en-US" dirty="0" smtClean="0"/>
              <a:t>Current business income tax – a profit tax – is not a good business tax (complicated, incentive for tax avoidance, causes economic distortions)</a:t>
            </a:r>
            <a:endParaRPr lang="en-US"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p:txBody>
          <a:bodyPr>
            <a:normAutofit/>
          </a:bodyPr>
          <a:lstStyle/>
          <a:p>
            <a:r>
              <a:rPr lang="en-US" dirty="0" smtClean="0"/>
              <a:t>A low-rate VAT reduces the incentives for tax evasion</a:t>
            </a:r>
          </a:p>
          <a:p>
            <a:pPr lvl="1"/>
            <a:r>
              <a:rPr lang="en-US" dirty="0" smtClean="0"/>
              <a:t>Many items tax deductible for the business but not the individual</a:t>
            </a:r>
          </a:p>
          <a:p>
            <a:pPr lvl="1"/>
            <a:r>
              <a:rPr lang="en-US" dirty="0" smtClean="0"/>
              <a:t>A nonretail businessman who evades the VAT places himself at a competitive disadvantage (he cannot provide invoices showing VAT; his customers receive no tax credit on purchases from him, and will turn to other suppliers)</a:t>
            </a:r>
            <a:endParaRPr lang="en-US"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p:txBody>
          <a:bodyPr/>
          <a:lstStyle/>
          <a:p>
            <a:r>
              <a:rPr lang="en-US" dirty="0" smtClean="0"/>
              <a:t>Tax Reform Act of 1986 is move from using tax incentives to achieve social goals, to using spending policy.  The VAT is a good tax on which to base spending policy, since it produces stable revenues.</a:t>
            </a:r>
          </a:p>
          <a:p>
            <a:endParaRPr lang="en-US" dirty="0"/>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smtClean="0"/>
              <a:t>Summary of VAT advantages</a:t>
            </a:r>
          </a:p>
          <a:p>
            <a:pPr lvl="1"/>
            <a:r>
              <a:rPr lang="en-US" dirty="0" smtClean="0"/>
              <a:t>No penalty on efficiency (not a tax on profit)</a:t>
            </a:r>
          </a:p>
          <a:p>
            <a:pPr lvl="1"/>
            <a:r>
              <a:rPr lang="en-US" dirty="0" smtClean="0"/>
              <a:t>Economically neutral (efficient)</a:t>
            </a:r>
          </a:p>
          <a:p>
            <a:pPr lvl="1"/>
            <a:r>
              <a:rPr lang="en-US" dirty="0" smtClean="0"/>
              <a:t>With broader base, tax rates can be lower</a:t>
            </a:r>
          </a:p>
          <a:p>
            <a:pPr lvl="1"/>
            <a:r>
              <a:rPr lang="en-US" dirty="0" smtClean="0"/>
              <a:t>Easier to administer: revenue and expense easier to monitor than profit</a:t>
            </a:r>
          </a:p>
          <a:p>
            <a:pPr lvl="1"/>
            <a:r>
              <a:rPr lang="en-US" dirty="0" smtClean="0"/>
              <a:t>Incentive to make personal purchases in firm dramatically reduced</a:t>
            </a:r>
          </a:p>
          <a:p>
            <a:pPr lvl="1"/>
            <a:r>
              <a:rPr lang="en-US" dirty="0" smtClean="0"/>
              <a:t>Incentive to shelter income in firm dramatically reduced</a:t>
            </a:r>
          </a:p>
          <a:p>
            <a:pPr lvl="1"/>
            <a:r>
              <a:rPr lang="en-US" dirty="0" smtClean="0"/>
              <a:t>Is there any tax system that completely removes the incentive to make purchases through one’s business?  Yes, a turnover tax plus no personal income tax plus no payroll tax.  Not a good solution (turnover tax is a bad tax: pyramiding / vertical integration or many rates, complicated).</a:t>
            </a:r>
            <a:endParaRPr lang="en-US"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Many types of VAT</a:t>
            </a:r>
          </a:p>
          <a:p>
            <a:pPr lvl="1"/>
            <a:r>
              <a:rPr lang="en-US" dirty="0" smtClean="0"/>
              <a:t>Subtractive VAT (consumption-type VAT): total cost of capital goods produced by the firm is subtracted from revenues</a:t>
            </a:r>
          </a:p>
          <a:p>
            <a:pPr lvl="1"/>
            <a:r>
              <a:rPr lang="en-US" dirty="0" smtClean="0"/>
              <a:t>Additive VAT (income-type VAT): a depreciation allowance is subtracted, not the full cost of capital goods</a:t>
            </a:r>
          </a:p>
          <a:p>
            <a:pPr lvl="1"/>
            <a:r>
              <a:rPr lang="en-US" dirty="0" smtClean="0"/>
              <a:t>Subtractive VAT has strong incentive to purchase new capital goods (plant and equipment) (100% first-year depreciation allowance).  Avoids problem of determining depreciation rates. </a:t>
            </a:r>
          </a:p>
          <a:p>
            <a:pPr lvl="1"/>
            <a:r>
              <a:rPr lang="en-US" dirty="0" smtClean="0"/>
              <a:t>An additive VAT raises the unsolvable problem of defining income.  Use of an additive VAT is not recommended.</a:t>
            </a:r>
            <a:endParaRPr lang="en-US" dirty="0"/>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Many types of VAT (cont’d.)</a:t>
            </a:r>
          </a:p>
          <a:p>
            <a:pPr lvl="1"/>
            <a:r>
              <a:rPr lang="en-US" dirty="0" smtClean="0"/>
              <a:t>Single rate vs. multiple rates</a:t>
            </a:r>
          </a:p>
          <a:p>
            <a:pPr lvl="1"/>
            <a:r>
              <a:rPr lang="en-US" dirty="0" smtClean="0"/>
              <a:t>Tax exclusions and preferences: exemptions and zero rating of retail firms:</a:t>
            </a:r>
          </a:p>
          <a:p>
            <a:pPr lvl="2"/>
            <a:r>
              <a:rPr lang="en-US" dirty="0" smtClean="0"/>
              <a:t>Exemption (e.g., small businesses or family firms): firm pays no VAT, and receives no VAT credit for purchases</a:t>
            </a:r>
          </a:p>
          <a:p>
            <a:pPr lvl="2"/>
            <a:r>
              <a:rPr lang="en-US" dirty="0" smtClean="0"/>
              <a:t>Zero rating: firm pays no VAT, but receives a full refund on all VAT paid by its suppliers and inputs.  Eliminates the tax on an item (e.g., medicines, exports).</a:t>
            </a:r>
          </a:p>
          <a:p>
            <a:pPr lvl="1"/>
            <a:r>
              <a:rPr lang="en-US" dirty="0" smtClean="0"/>
              <a:t>Causes economic distortions</a:t>
            </a:r>
          </a:p>
          <a:p>
            <a:pPr lvl="1"/>
            <a:r>
              <a:rPr lang="en-US" dirty="0" smtClean="0"/>
              <a:t>Exemptions decrease tax revenues less tan zero-rating.</a:t>
            </a:r>
            <a:endParaRPr lang="en-US"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Myths about the VAT (Charles E. McLure, </a:t>
            </a:r>
            <a:r>
              <a:rPr lang="en-US" i="1" dirty="0" smtClean="0"/>
              <a:t>The Value-Added</a:t>
            </a:r>
            <a:r>
              <a:rPr lang="en-US" dirty="0" smtClean="0"/>
              <a:t> Tax)</a:t>
            </a:r>
          </a:p>
          <a:p>
            <a:pPr lvl="1"/>
            <a:r>
              <a:rPr lang="en-US" dirty="0" smtClean="0"/>
              <a:t>The VAT, as a consumption tax, is regressive (not true over a person’s lifetime)</a:t>
            </a:r>
          </a:p>
          <a:p>
            <a:pPr lvl="1"/>
            <a:r>
              <a:rPr lang="en-US" dirty="0" smtClean="0"/>
              <a:t>The VAT is a “money machine” (yes, but it would replace income taxes)</a:t>
            </a:r>
          </a:p>
          <a:p>
            <a:pPr lvl="1"/>
            <a:r>
              <a:rPr lang="en-US" dirty="0" smtClean="0"/>
              <a:t>The VAT is inflationary (one-time jump in prices, offset by removal of income taxes)</a:t>
            </a:r>
          </a:p>
          <a:p>
            <a:pPr lvl="1"/>
            <a:r>
              <a:rPr lang="en-US" dirty="0" smtClean="0"/>
              <a:t>Consumption taxes are the traditional preserve of state and local governments (So what?  Recent (1930s); no Constitutional basis; revenue sharing)</a:t>
            </a:r>
          </a:p>
          <a:p>
            <a:pPr lvl="1"/>
            <a:r>
              <a:rPr lang="en-US" dirty="0" smtClean="0"/>
              <a:t>The VAT is an administrative nightmare (simply not true, if use single-rate VAT (no invoices) or switch GATT to origin principle (exports taxed, imports not taxed)</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Did It Happen? (cont'd.)</a:t>
            </a:r>
            <a:endParaRPr lang="en-US" dirty="0"/>
          </a:p>
        </p:txBody>
      </p:sp>
      <p:sp>
        <p:nvSpPr>
          <p:cNvPr id="3" name="Content Placeholder 2"/>
          <p:cNvSpPr>
            <a:spLocks noGrp="1"/>
          </p:cNvSpPr>
          <p:nvPr>
            <p:ph idx="1"/>
          </p:nvPr>
        </p:nvSpPr>
        <p:spPr/>
        <p:txBody>
          <a:bodyPr>
            <a:normAutofit/>
          </a:bodyPr>
          <a:lstStyle/>
          <a:p>
            <a:r>
              <a:rPr lang="en-US" dirty="0" smtClean="0"/>
              <a:t>The current US tax system (cont'd.)</a:t>
            </a:r>
          </a:p>
          <a:p>
            <a:pPr lvl="1"/>
            <a:r>
              <a:rPr lang="en-US" dirty="0" smtClean="0"/>
              <a:t>Why so many taxes?</a:t>
            </a:r>
          </a:p>
          <a:p>
            <a:pPr lvl="2"/>
            <a:r>
              <a:rPr lang="en-US" dirty="0" smtClean="0"/>
              <a:t>Several reasons:</a:t>
            </a:r>
          </a:p>
          <a:p>
            <a:pPr lvl="3"/>
            <a:r>
              <a:rPr lang="en-US" dirty="0" smtClean="0"/>
              <a:t>Tradition</a:t>
            </a:r>
          </a:p>
          <a:p>
            <a:pPr lvl="3"/>
            <a:r>
              <a:rPr lang="en-US" dirty="0" smtClean="0"/>
              <a:t>Many points of taxation tend to make total tax burden appear less</a:t>
            </a:r>
          </a:p>
          <a:p>
            <a:pPr lvl="3"/>
            <a:r>
              <a:rPr lang="en-US" dirty="0" smtClean="0"/>
              <a:t>Place taxes on users (airplane tickets, gas tax)</a:t>
            </a:r>
          </a:p>
          <a:p>
            <a:pPr lvl="3"/>
            <a:r>
              <a:rPr lang="en-US" dirty="0" smtClean="0"/>
              <a:t>Affect behavior, charge users for costs (cigarette tax, liquor tax)</a:t>
            </a:r>
          </a:p>
          <a:p>
            <a:pPr lvl="3"/>
            <a:r>
              <a:rPr lang="en-US" dirty="0" smtClean="0"/>
              <a:t>Affect distribution of wealth (income tax, wealth tax, inheritance tax, estate tax)</a:t>
            </a:r>
          </a:p>
          <a:p>
            <a:pPr lvl="1"/>
            <a:endParaRPr lang="en-US"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The Value-Added Tax (cont’d.)</a:t>
            </a:r>
            <a:endParaRPr lang="en-US" dirty="0"/>
          </a:p>
        </p:txBody>
      </p:sp>
      <p:sp>
        <p:nvSpPr>
          <p:cNvPr id="3" name="Content Placeholder 2"/>
          <p:cNvSpPr>
            <a:spLocks noGrp="1"/>
          </p:cNvSpPr>
          <p:nvPr>
            <p:ph idx="1"/>
          </p:nvPr>
        </p:nvSpPr>
        <p:spPr/>
        <p:txBody>
          <a:bodyPr/>
          <a:lstStyle/>
          <a:p>
            <a:r>
              <a:rPr lang="en-US" dirty="0" smtClean="0"/>
              <a:t>Experience since 1954: Worldwide, the VAT is very popular</a:t>
            </a:r>
          </a:p>
          <a:p>
            <a:r>
              <a:rPr lang="en-US" dirty="0" smtClean="0"/>
              <a:t>No Constitutional problems</a:t>
            </a:r>
          </a:p>
          <a:p>
            <a:r>
              <a:rPr lang="en-US" dirty="0" smtClean="0"/>
              <a:t>Many advantages</a:t>
            </a:r>
            <a:endParaRPr lang="en-US"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16. Undesirable Alternatives to the VAT</a:t>
            </a:r>
            <a:endParaRPr lang="en-US" dirty="0"/>
          </a:p>
        </p:txBody>
      </p:sp>
      <p:sp>
        <p:nvSpPr>
          <p:cNvPr id="3" name="Content Placeholder 2"/>
          <p:cNvSpPr>
            <a:spLocks noGrp="1"/>
          </p:cNvSpPr>
          <p:nvPr>
            <p:ph idx="1"/>
          </p:nvPr>
        </p:nvSpPr>
        <p:spPr/>
        <p:txBody>
          <a:bodyPr/>
          <a:lstStyle/>
          <a:p>
            <a:r>
              <a:rPr lang="en-US" dirty="0" smtClean="0"/>
              <a:t>Payer-Collected Earnings Tax</a:t>
            </a:r>
          </a:p>
          <a:p>
            <a:pPr lvl="1"/>
            <a:r>
              <a:rPr lang="en-US" dirty="0" smtClean="0"/>
              <a:t>On both labor and nonlabor earnings (rent and interest)</a:t>
            </a:r>
          </a:p>
          <a:p>
            <a:pPr lvl="1"/>
            <a:r>
              <a:rPr lang="en-US" dirty="0" smtClean="0"/>
              <a:t>With respect to labor earnings, is equivalent to a payroll tax (discussed in next chapter)</a:t>
            </a:r>
          </a:p>
          <a:p>
            <a:pPr lvl="1"/>
            <a:r>
              <a:rPr lang="en-US" dirty="0" smtClean="0"/>
              <a:t>As a tax on business, not individuals, the privacy intrusiveness on individual lessened</a:t>
            </a:r>
          </a:p>
          <a:p>
            <a:pPr lvl="1"/>
            <a:r>
              <a:rPr lang="en-US" dirty="0" smtClean="0"/>
              <a:t>Progressive rates difficult for part-time workers or workers with multiple sources of income</a:t>
            </a:r>
          </a:p>
          <a:p>
            <a:pPr lvl="1"/>
            <a:endParaRPr lang="en-US"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16. Undesirable Alternatives to the VAT (cont’d.)</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Taxation of earnings from sale of property (capital gains) is not suited to a payer-collected tax</a:t>
            </a:r>
          </a:p>
          <a:p>
            <a:pPr lvl="1"/>
            <a:r>
              <a:rPr lang="en-US" dirty="0" smtClean="0"/>
              <a:t>To determine earnings, need to estimate profit: too complicated</a:t>
            </a:r>
          </a:p>
          <a:p>
            <a:pPr lvl="1"/>
            <a:r>
              <a:rPr lang="en-US" dirty="0" smtClean="0"/>
              <a:t>In many instances, capital gains represent inflation, not profit</a:t>
            </a:r>
          </a:p>
          <a:p>
            <a:pPr lvl="1"/>
            <a:r>
              <a:rPr lang="en-US" dirty="0" smtClean="0"/>
              <a:t>Social and economic costs of attempt to tax occasional personal sales far outweigh the value of the taxes collected</a:t>
            </a:r>
          </a:p>
          <a:p>
            <a:r>
              <a:rPr lang="en-US" dirty="0" smtClean="0"/>
              <a:t>Payer-collected earnings tax less costly to administer than the personal income tax (15 million collection points, vs. 100 million)</a:t>
            </a:r>
          </a:p>
          <a:p>
            <a:r>
              <a:rPr lang="en-US" dirty="0" smtClean="0"/>
              <a:t>Use of payer-collected earnings tax eliminates the need for the SSN as a taxpayer identification number, unless Social Security (SS) benefits are tied to earnings rather than need</a:t>
            </a:r>
          </a:p>
          <a:p>
            <a:pPr lvl="1"/>
            <a:endParaRPr lang="en-US"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16. Undesirable Alternatives to the VAT (cont’d.)</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Overall, payer-collected earnings tax not recommended.  Reduction of invasion of privacy of individual, but has all of the other disadvantages of an income tax</a:t>
            </a:r>
          </a:p>
          <a:p>
            <a:pPr lvl="1"/>
            <a:r>
              <a:rPr lang="en-US" dirty="0" smtClean="0"/>
              <a:t>disincentive to save relative to a consumption tax</a:t>
            </a:r>
          </a:p>
          <a:p>
            <a:pPr lvl="1"/>
            <a:r>
              <a:rPr lang="en-US" dirty="0" smtClean="0"/>
              <a:t>does not qualify for GATT preferential treatment</a:t>
            </a:r>
          </a:p>
          <a:p>
            <a:pPr lvl="1"/>
            <a:r>
              <a:rPr lang="en-US" dirty="0" smtClean="0"/>
              <a:t>because tax base is narrow rates are high</a:t>
            </a:r>
          </a:p>
          <a:p>
            <a:pPr lvl="1"/>
            <a:r>
              <a:rPr lang="en-US" dirty="0" smtClean="0"/>
              <a:t>because business income tax would still be in place, the many drawbacks of that tax would remain (incentive to use debt financing, subsidization of inefficient firms, disincentive to save and invest, incentives to retain earnings in business and make purchases through business)</a:t>
            </a:r>
          </a:p>
          <a:p>
            <a:r>
              <a:rPr lang="en-US" dirty="0" smtClean="0"/>
              <a:t>Conclusion: Payer-collected earnings tax does not address problems of current system, and is not recommended.</a:t>
            </a:r>
          </a:p>
          <a:p>
            <a:endParaRPr lang="en-US"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16. Undesirable Alternatives to the VAT (cont’d.)</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What’s wrong with a flat-rate income tax (e.g., </a:t>
            </a:r>
            <a:r>
              <a:rPr lang="en-US" i="1" dirty="0" smtClean="0"/>
              <a:t>Low Tax, Simple Tax, Flat Tax </a:t>
            </a:r>
            <a:r>
              <a:rPr lang="en-US" dirty="0" smtClean="0"/>
              <a:t>by Hall and Rabushka)</a:t>
            </a:r>
          </a:p>
          <a:p>
            <a:pPr lvl="1"/>
            <a:r>
              <a:rPr lang="en-US" dirty="0" smtClean="0"/>
              <a:t>Recall that a so-called flat-rate income tax is not a flat-rate tax at all, but a severely progressive tax system with two rates, zero and 19%</a:t>
            </a:r>
          </a:p>
          <a:p>
            <a:pPr lvl="1"/>
            <a:r>
              <a:rPr lang="en-US" dirty="0" smtClean="0"/>
              <a:t>Not recommended for several reasons:</a:t>
            </a:r>
          </a:p>
          <a:p>
            <a:pPr lvl="2"/>
            <a:r>
              <a:rPr lang="en-US" dirty="0" smtClean="0"/>
              <a:t>Perpetuates government invasion of privacy of individuals</a:t>
            </a:r>
          </a:p>
          <a:p>
            <a:pPr lvl="2"/>
            <a:r>
              <a:rPr lang="en-US" dirty="0" smtClean="0"/>
              <a:t>Perpetuates taxation of profit (disincentive to economic efficiency and production)</a:t>
            </a:r>
          </a:p>
          <a:p>
            <a:pPr lvl="2"/>
            <a:r>
              <a:rPr lang="en-US" dirty="0" smtClean="0"/>
              <a:t>A direct tax, so does not qualify for GATT preferential treatment</a:t>
            </a:r>
          </a:p>
          <a:p>
            <a:pPr lvl="2"/>
            <a:endParaRPr lang="en-US" dirty="0" smtClean="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16. Undesirable Alternatives to the VAT (cont’d.)</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What’s wrong with a net wealth tax (NWT)?</a:t>
            </a:r>
          </a:p>
          <a:p>
            <a:pPr lvl="1"/>
            <a:r>
              <a:rPr lang="en-US" dirty="0" smtClean="0"/>
              <a:t>Net wealth = assets minus liabilities; property tax ignores liabilities; NWT applied annually</a:t>
            </a:r>
          </a:p>
          <a:p>
            <a:pPr lvl="1"/>
            <a:r>
              <a:rPr lang="en-US" dirty="0" smtClean="0"/>
              <a:t>As invasive of privacy as the personal income tax (each year, individual must reveal all assets and liabilities to government)</a:t>
            </a:r>
          </a:p>
          <a:p>
            <a:pPr lvl="1"/>
            <a:r>
              <a:rPr lang="en-US" dirty="0" smtClean="0"/>
              <a:t>NWT reduces private concentrations of wealth (but not as effectively as a property tax)</a:t>
            </a:r>
          </a:p>
          <a:p>
            <a:pPr lvl="1"/>
            <a:r>
              <a:rPr lang="en-US" dirty="0" smtClean="0"/>
              <a:t>Justified on basis of ability to pay</a:t>
            </a:r>
          </a:p>
          <a:p>
            <a:pPr lvl="1"/>
            <a:r>
              <a:rPr lang="en-US" dirty="0" smtClean="0"/>
              <a:t>Preferred to inheritance tax since it eliminates the waste of effort in estate planning to avoid financial shock of a major tax upon the death of the individual</a:t>
            </a:r>
          </a:p>
          <a:p>
            <a:pPr lvl="1"/>
            <a:endParaRPr lang="en-US" dirty="0"/>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16. Undesirable Alternatives to the VAT (cont’d.)</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The property tax is less privacy intrusive than the NWT (individual may remain anonymous, e.g., own the property through a corporation)</a:t>
            </a:r>
          </a:p>
          <a:p>
            <a:r>
              <a:rPr lang="en-US" dirty="0" smtClean="0"/>
              <a:t>The NWT promotes risky investments.  An NWT of a low rate may represent an income tax at a high rate.  E.g., a 2% NWT tax on an asset earning 8% is a 25% tax on income.</a:t>
            </a:r>
          </a:p>
          <a:p>
            <a:r>
              <a:rPr lang="en-US" dirty="0" smtClean="0"/>
              <a:t>Incentive to shift from safe, low-yield investments to risky, high-yield investments</a:t>
            </a:r>
          </a:p>
          <a:p>
            <a:r>
              <a:rPr lang="en-US" dirty="0" smtClean="0"/>
              <a:t>Because NWT generally places heavier burden on savings than an income tax, it is a stronger disincentive to save than an income tax</a:t>
            </a:r>
            <a:endParaRPr lang="en-US"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16. Undesirable Alternatives to the VAT (cont’d.)</a:t>
            </a:r>
            <a:endParaRPr lang="en-US" sz="3200" dirty="0"/>
          </a:p>
        </p:txBody>
      </p:sp>
      <p:sp>
        <p:nvSpPr>
          <p:cNvPr id="3" name="Content Placeholder 2"/>
          <p:cNvSpPr>
            <a:spLocks noGrp="1"/>
          </p:cNvSpPr>
          <p:nvPr>
            <p:ph idx="1"/>
          </p:nvPr>
        </p:nvSpPr>
        <p:spPr/>
        <p:txBody>
          <a:bodyPr>
            <a:normAutofit fontScale="92500"/>
          </a:bodyPr>
          <a:lstStyle/>
          <a:p>
            <a:r>
              <a:rPr lang="en-US" dirty="0" smtClean="0"/>
              <a:t>As a direct tax, the NWT would require a Constitutional amendment, and would face opposition from local governments (which use the property tax)</a:t>
            </a:r>
          </a:p>
          <a:p>
            <a:r>
              <a:rPr lang="en-US" dirty="0" smtClean="0"/>
              <a:t>Not a feasible alternative to the VAT for raising large amounts of revenue</a:t>
            </a:r>
          </a:p>
          <a:p>
            <a:r>
              <a:rPr lang="en-US" dirty="0" smtClean="0"/>
              <a:t>Not feasible to limit NWT to wealthiest population without compromising the privacy of the nonwealthy (in order to identify the wealthy)</a:t>
            </a:r>
            <a:endParaRPr lang="en-US"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16. Undesirable Alternatives to the VAT (cont’d.)</a:t>
            </a:r>
            <a:endParaRPr lang="en-US" sz="3200" dirty="0"/>
          </a:p>
        </p:txBody>
      </p:sp>
      <p:sp>
        <p:nvSpPr>
          <p:cNvPr id="3" name="Content Placeholder 2"/>
          <p:cNvSpPr>
            <a:spLocks noGrp="1"/>
          </p:cNvSpPr>
          <p:nvPr>
            <p:ph idx="1"/>
          </p:nvPr>
        </p:nvSpPr>
        <p:spPr/>
        <p:txBody>
          <a:bodyPr/>
          <a:lstStyle/>
          <a:p>
            <a:r>
              <a:rPr lang="en-US" dirty="0" smtClean="0"/>
              <a:t>Other undesirable alternatives to the VAT</a:t>
            </a:r>
          </a:p>
          <a:p>
            <a:pPr lvl="1"/>
            <a:r>
              <a:rPr lang="en-US" dirty="0" smtClean="0"/>
              <a:t>Energy tax, oil import tax, excise taxes, Roth business transfer taxes (subtractive calculation-method VAT, with a FICA credit)</a:t>
            </a:r>
          </a:p>
          <a:p>
            <a:pPr lvl="1"/>
            <a:r>
              <a:rPr lang="en-US" dirty="0" smtClean="0"/>
              <a:t>Do not raise sufficient revenue</a:t>
            </a:r>
          </a:p>
          <a:p>
            <a:pPr lvl="1"/>
            <a:r>
              <a:rPr lang="en-US" dirty="0" smtClean="0"/>
              <a:t>Cause economic distortions</a:t>
            </a:r>
          </a:p>
          <a:p>
            <a:pPr lvl="1"/>
            <a:r>
              <a:rPr lang="en-US" dirty="0" smtClean="0"/>
              <a:t>If not indirect (e.g., Roth BTT), do not qualify for GATT preferential treatment</a:t>
            </a:r>
            <a:endParaRPr lang="en-US"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Payroll Taxes: Good or Bad?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 mentioned, most countries use payroll taxes to finance social security programs</a:t>
            </a:r>
          </a:p>
          <a:p>
            <a:r>
              <a:rPr lang="en-US" dirty="0" smtClean="0"/>
              <a:t>Although called employer contributions, payroll taxes are income taxes (burden falls on individual, not the business)</a:t>
            </a:r>
          </a:p>
          <a:p>
            <a:r>
              <a:rPr lang="en-US" dirty="0" smtClean="0"/>
              <a:t>Not seriously invasive of individual privacy (no requirement for  individual to file a return)</a:t>
            </a:r>
          </a:p>
          <a:p>
            <a:r>
              <a:rPr lang="en-US" dirty="0" smtClean="0"/>
              <a:t>Taxpayers prefer benefits linked to contributions</a:t>
            </a:r>
          </a:p>
          <a:p>
            <a:r>
              <a:rPr lang="en-US" dirty="0" smtClean="0"/>
              <a:t>From economic viewpoint, better to fund SS out of general revenue from a VAT, to minimize economic distortions and qualify for GATT preferential treatment: not recommended (rate would be too high)</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Did It Happen? (cont'd.)</a:t>
            </a:r>
            <a:endParaRPr lang="en-US" dirty="0"/>
          </a:p>
        </p:txBody>
      </p:sp>
      <p:sp>
        <p:nvSpPr>
          <p:cNvPr id="3" name="Content Placeholder 2"/>
          <p:cNvSpPr>
            <a:spLocks noGrp="1"/>
          </p:cNvSpPr>
          <p:nvPr>
            <p:ph idx="1"/>
          </p:nvPr>
        </p:nvSpPr>
        <p:spPr/>
        <p:txBody>
          <a:bodyPr>
            <a:normAutofit/>
          </a:bodyPr>
          <a:lstStyle/>
          <a:p>
            <a:r>
              <a:rPr lang="en-US" dirty="0" smtClean="0"/>
              <a:t>The current US tax system (cont'd.)</a:t>
            </a:r>
          </a:p>
          <a:p>
            <a:pPr lvl="1"/>
            <a:r>
              <a:rPr lang="en-US" dirty="0" smtClean="0"/>
              <a:t>Tax base is narrow and volatile, leading to high tax rates, revenue instability, budget deficits and high national debt.</a:t>
            </a:r>
          </a:p>
          <a:p>
            <a:pPr lvl="1"/>
            <a:r>
              <a:rPr lang="en-US" dirty="0" smtClean="0"/>
              <a:t>US tax system is not harmonized with international trade (under GATT and the “destination principle,” a country may remove indirect taxes (such as VAT) on exported goods: US at a substantial disadvantage</a:t>
            </a:r>
            <a:endParaRPr lang="en-US" dirty="0"/>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17. Payroll Taxes: Good or Bad? (cont’d.)</a:t>
            </a:r>
            <a:endParaRPr lang="en-US" sz="3200" dirty="0"/>
          </a:p>
        </p:txBody>
      </p:sp>
      <p:sp>
        <p:nvSpPr>
          <p:cNvPr id="3" name="Content Placeholder 2"/>
          <p:cNvSpPr>
            <a:spLocks noGrp="1"/>
          </p:cNvSpPr>
          <p:nvPr>
            <p:ph idx="1"/>
          </p:nvPr>
        </p:nvSpPr>
        <p:spPr/>
        <p:txBody>
          <a:bodyPr>
            <a:normAutofit fontScale="92500"/>
          </a:bodyPr>
          <a:lstStyle/>
          <a:p>
            <a:r>
              <a:rPr lang="en-US" dirty="0" smtClean="0"/>
              <a:t>The burden of the payroll tax is considered to fall on the individual</a:t>
            </a:r>
          </a:p>
          <a:p>
            <a:pPr lvl="1"/>
            <a:r>
              <a:rPr lang="en-US" dirty="0" smtClean="0"/>
              <a:t>Tax is almost universally applied, worker cannot avoid the tax by changing employers, and is unlikely to move to a lower-rate country to avoid the tax, or to stop work because of the tax</a:t>
            </a:r>
          </a:p>
          <a:p>
            <a:pPr lvl="1"/>
            <a:r>
              <a:rPr lang="en-US" dirty="0" smtClean="0"/>
              <a:t>Most countries use payroll taxes to fund Social Security; US SS tax rate is relatively low, so this tax does not put the US at a disadvantage in international trade (no GATT preference for payroll taxes)</a:t>
            </a:r>
          </a:p>
          <a:p>
            <a:pPr lvl="1"/>
            <a:endParaRPr lang="en-US"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3200" dirty="0" smtClean="0"/>
              <a:t>17. Payroll Taxes: Good or Bad? (cont’d.)</a:t>
            </a:r>
            <a:endParaRPr lang="en-US" sz="3200" dirty="0"/>
          </a:p>
        </p:txBody>
      </p:sp>
      <p:sp>
        <p:nvSpPr>
          <p:cNvPr id="3" name="Content Placeholder 2"/>
          <p:cNvSpPr>
            <a:spLocks noGrp="1"/>
          </p:cNvSpPr>
          <p:nvPr>
            <p:ph idx="1"/>
          </p:nvPr>
        </p:nvSpPr>
        <p:spPr>
          <a:xfrm>
            <a:off x="457200" y="1143000"/>
            <a:ext cx="8229600" cy="4495800"/>
          </a:xfrm>
        </p:spPr>
        <p:txBody>
          <a:bodyPr>
            <a:normAutofit fontScale="62500" lnSpcReduction="20000"/>
          </a:bodyPr>
          <a:lstStyle/>
          <a:p>
            <a:r>
              <a:rPr lang="en-US" dirty="0" smtClean="0"/>
              <a:t>The payroll tax reminds citizens of the cost of social insurance</a:t>
            </a:r>
          </a:p>
          <a:p>
            <a:r>
              <a:rPr lang="en-US" dirty="0" smtClean="0"/>
              <a:t>Payroll taxes are regressive, but the social insurance that they “buy” is a good deal for low-wage workers</a:t>
            </a:r>
          </a:p>
          <a:p>
            <a:r>
              <a:rPr lang="en-US" dirty="0" smtClean="0"/>
              <a:t>If benefits are not tied to contributions, no need to keep files on each individual’s contributions throughout his lifetime</a:t>
            </a:r>
          </a:p>
          <a:p>
            <a:r>
              <a:rPr lang="en-US" dirty="0" smtClean="0"/>
              <a:t>Social insurance is a means of providing a minimal level of care for all US citizens in need: no need to keep track of individual’s earnings for this purpose.</a:t>
            </a:r>
          </a:p>
          <a:p>
            <a:r>
              <a:rPr lang="en-US" dirty="0" smtClean="0"/>
              <a:t>If used for retirement, and benefits are tied to contributions, then do need to keep track of contributions.</a:t>
            </a:r>
          </a:p>
          <a:p>
            <a:r>
              <a:rPr lang="en-US" dirty="0" smtClean="0"/>
              <a:t>Having no maximum makes the tax a flat rate tax, and easier to administer</a:t>
            </a:r>
          </a:p>
          <a:p>
            <a:r>
              <a:rPr lang="en-US" dirty="0" smtClean="0"/>
              <a:t>Incentive for business owner to retain earnings in the business, and make purchases through the business</a:t>
            </a:r>
          </a:p>
          <a:p>
            <a:r>
              <a:rPr lang="en-US" dirty="0" smtClean="0"/>
              <a:t>The payroll tax is not intrusive of personal privacy (does not require 100% inspection of employee’s financial affairs)</a:t>
            </a:r>
          </a:p>
          <a:p>
            <a:endParaRPr lang="en-US"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17. Payroll Taxes: Good or Bad? (cont’d.)</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Proposal: tie social insurance benefits to need, not contributions</a:t>
            </a:r>
          </a:p>
          <a:p>
            <a:pPr lvl="1"/>
            <a:r>
              <a:rPr lang="en-US" dirty="0" smtClean="0"/>
              <a:t>Extend coverage to all citizens, and extend benefits to include basic, minimal-level benefits tied to need, not to contributions</a:t>
            </a:r>
          </a:p>
          <a:p>
            <a:pPr lvl="1"/>
            <a:r>
              <a:rPr lang="en-US" dirty="0" smtClean="0"/>
              <a:t>Current benefits already in essence tied to need, but by a complicated administrative mechanism, and includes retirement benefits.</a:t>
            </a:r>
          </a:p>
          <a:p>
            <a:pPr lvl="1"/>
            <a:r>
              <a:rPr lang="en-US" dirty="0" smtClean="0"/>
              <a:t>At a minimal level (excluding retirement benefits), program could be on a sound financial setting</a:t>
            </a:r>
          </a:p>
          <a:p>
            <a:pPr lvl="1"/>
            <a:r>
              <a:rPr lang="en-US" dirty="0" smtClean="0"/>
              <a:t>Eliminates the need for government to monitor individual contributions; levy the tax solely on business</a:t>
            </a:r>
          </a:p>
          <a:p>
            <a:pPr lvl="1"/>
            <a:r>
              <a:rPr lang="en-US" dirty="0" smtClean="0"/>
              <a:t>Remove retirement benefits from social insurance coverage</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17. Payroll Taxes: Good or Bad? (cont’d.)</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Universal Trust Plan (UTP) proposed for retirement</a:t>
            </a:r>
          </a:p>
          <a:p>
            <a:pPr lvl="1"/>
            <a:r>
              <a:rPr lang="en-US" dirty="0" smtClean="0"/>
              <a:t>Separate retirement insurance from social insurance</a:t>
            </a:r>
          </a:p>
          <a:p>
            <a:pPr lvl="1"/>
            <a:r>
              <a:rPr lang="en-US" dirty="0" smtClean="0"/>
              <a:t>Set up a system of mandatory saving at e.g., 5 percent of earned pay for every worker</a:t>
            </a:r>
          </a:p>
          <a:p>
            <a:pPr lvl="1"/>
            <a:r>
              <a:rPr lang="en-US" dirty="0" smtClean="0"/>
              <a:t>Deposited in a retirement savings account, same as IRA</a:t>
            </a:r>
          </a:p>
          <a:p>
            <a:pPr lvl="1"/>
            <a:r>
              <a:rPr lang="en-US" dirty="0" smtClean="0"/>
              <a:t>Could not access until retirement; then could make withdrawals except for a minimal-level annuity</a:t>
            </a:r>
          </a:p>
          <a:p>
            <a:pPr lvl="1"/>
            <a:r>
              <a:rPr lang="en-US" dirty="0" smtClean="0"/>
              <a:t>Upon death annuity terminates, but remainder of UTP is passed on to heirs as specified in will</a:t>
            </a:r>
          </a:p>
          <a:p>
            <a:pPr lvl="1"/>
            <a:r>
              <a:rPr lang="en-US" dirty="0" smtClean="0"/>
              <a:t>Split contributions between employee’s account and spouse’s account; if divorce, spouse carries away his/her fund, without change.</a:t>
            </a:r>
          </a:p>
          <a:p>
            <a:pPr lvl="1"/>
            <a:r>
              <a:rPr lang="en-US" dirty="0" smtClean="0"/>
              <a:t>This plan makes retirement part of SS more equitable; increases US savings rate (now one of lowest in the industrialized world)</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17. Payroll Taxes: Good or Bad? (cont’d.)</a:t>
            </a:r>
            <a:endParaRPr lang="en-US" sz="3200" dirty="0"/>
          </a:p>
        </p:txBody>
      </p:sp>
      <p:sp>
        <p:nvSpPr>
          <p:cNvPr id="3" name="Content Placeholder 2"/>
          <p:cNvSpPr>
            <a:spLocks noGrp="1"/>
          </p:cNvSpPr>
          <p:nvPr>
            <p:ph idx="1"/>
          </p:nvPr>
        </p:nvSpPr>
        <p:spPr/>
        <p:txBody>
          <a:bodyPr>
            <a:normAutofit fontScale="77500" lnSpcReduction="20000"/>
          </a:bodyPr>
          <a:lstStyle/>
          <a:p>
            <a:r>
              <a:rPr lang="en-US" dirty="0" smtClean="0"/>
              <a:t>Universal Trust Plan (UTP) proposed for retirement (cont’d.)</a:t>
            </a:r>
          </a:p>
          <a:p>
            <a:pPr lvl="1"/>
            <a:r>
              <a:rPr lang="en-US" dirty="0" smtClean="0"/>
              <a:t>Removes incentive to retire to cash in on SS benefits.  If individual continues to work past the nominal retirement age, the UTP continues to grow (under current system, retirement benefits are lost)</a:t>
            </a:r>
          </a:p>
          <a:p>
            <a:pPr lvl="1"/>
            <a:r>
              <a:rPr lang="en-US" dirty="0" smtClean="0"/>
              <a:t>Under UTP, people pay for their own retirements. Gets government out of the retirement business.</a:t>
            </a:r>
          </a:p>
          <a:p>
            <a:pPr lvl="1"/>
            <a:r>
              <a:rPr lang="en-US" dirty="0" smtClean="0"/>
              <a:t>Demographically (actuarially) sound.  Including retirement benefits in SS has driven cost sky high, and will, under the current “pay as you go” basis, eventually bankrupt the system.</a:t>
            </a:r>
          </a:p>
          <a:p>
            <a:pPr lvl="1"/>
            <a:r>
              <a:rPr lang="en-US" dirty="0" smtClean="0"/>
              <a:t>Retirement pensions are the largest component of SS, so this single move would free vast amounts for broader social insurance coverage.</a:t>
            </a:r>
          </a:p>
          <a:p>
            <a:pPr lvl="1"/>
            <a:r>
              <a:rPr lang="en-US" dirty="0" smtClean="0"/>
              <a:t>Reserves SS for extraordinary and unexpected expenses of sickness or accident, or those in need.</a:t>
            </a:r>
          </a:p>
          <a:p>
            <a:endParaRPr lang="en-US"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17. Payroll Taxes: Good or Bad? (cont’d.)</a:t>
            </a:r>
            <a:endParaRPr lang="en-US" sz="3200" dirty="0"/>
          </a:p>
        </p:txBody>
      </p:sp>
      <p:sp>
        <p:nvSpPr>
          <p:cNvPr id="3" name="Content Placeholder 2"/>
          <p:cNvSpPr>
            <a:spLocks noGrp="1"/>
          </p:cNvSpPr>
          <p:nvPr>
            <p:ph idx="1"/>
          </p:nvPr>
        </p:nvSpPr>
        <p:spPr>
          <a:xfrm>
            <a:off x="457200" y="1219200"/>
            <a:ext cx="8229600" cy="4906963"/>
          </a:xfrm>
        </p:spPr>
        <p:txBody>
          <a:bodyPr>
            <a:normAutofit fontScale="62500" lnSpcReduction="20000"/>
          </a:bodyPr>
          <a:lstStyle/>
          <a:p>
            <a:r>
              <a:rPr lang="en-US" dirty="0" smtClean="0"/>
              <a:t>Apart from the UTP, all other social insurance benefits are based on need:</a:t>
            </a:r>
          </a:p>
          <a:p>
            <a:pPr lvl="1"/>
            <a:r>
              <a:rPr lang="en-US" dirty="0" smtClean="0"/>
              <a:t>Survivors’ benefits</a:t>
            </a:r>
          </a:p>
          <a:p>
            <a:pPr lvl="1"/>
            <a:r>
              <a:rPr lang="en-US" dirty="0" smtClean="0"/>
              <a:t>Disability benefits</a:t>
            </a:r>
          </a:p>
          <a:p>
            <a:pPr lvl="1"/>
            <a:r>
              <a:rPr lang="en-US" dirty="0" smtClean="0"/>
              <a:t>National health insurance: Proposed that all US citizens be covered, for all health contingencies.</a:t>
            </a:r>
          </a:p>
          <a:p>
            <a:pPr lvl="2"/>
            <a:r>
              <a:rPr lang="en-US" dirty="0" smtClean="0"/>
              <a:t>By shifting the retirement cost outside of the social insurance payroll tax, it will be possible to cover all of the cost from the payroll tax</a:t>
            </a:r>
          </a:p>
          <a:p>
            <a:pPr lvl="2"/>
            <a:r>
              <a:rPr lang="en-US" dirty="0" smtClean="0"/>
              <a:t>Provide basic health insurance benefits, not “the finest medical care available”</a:t>
            </a:r>
          </a:p>
          <a:p>
            <a:pPr lvl="1"/>
            <a:r>
              <a:rPr lang="en-US" dirty="0" smtClean="0"/>
              <a:t>Unemployment insurance: one month of coverage for all laid-off workers</a:t>
            </a:r>
          </a:p>
          <a:p>
            <a:pPr lvl="1"/>
            <a:r>
              <a:rPr lang="en-US" dirty="0" smtClean="0"/>
              <a:t>Under UTP, some individuals may reach retirement age with insufficient funds to pay for a minimal retirement annuity.  Provide supplemental retirement coverage and welfare for those having no assets and no family or church resources: pay out of general tax revenue.</a:t>
            </a:r>
          </a:p>
          <a:p>
            <a:pPr lvl="1"/>
            <a:r>
              <a:rPr lang="en-US" dirty="0" smtClean="0"/>
              <a:t>Proposed social insurance plan includes all OASDHI programs (SS, including Medicare) as well as Supplemental Security Income (SSI), Unemployment Compensation (US), and Medicaid.</a:t>
            </a:r>
          </a:p>
          <a:p>
            <a:pPr lvl="1"/>
            <a:endParaRPr lang="en-US"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17. Payroll Taxes: Good or Bad? (cont’d.)</a:t>
            </a:r>
            <a:endParaRPr lang="en-US" sz="3200" dirty="0"/>
          </a:p>
        </p:txBody>
      </p:sp>
      <p:sp>
        <p:nvSpPr>
          <p:cNvPr id="3" name="Content Placeholder 2"/>
          <p:cNvSpPr>
            <a:spLocks noGrp="1"/>
          </p:cNvSpPr>
          <p:nvPr>
            <p:ph idx="1"/>
          </p:nvPr>
        </p:nvSpPr>
        <p:spPr/>
        <p:txBody>
          <a:bodyPr>
            <a:normAutofit fontScale="62500" lnSpcReduction="20000"/>
          </a:bodyPr>
          <a:lstStyle/>
          <a:p>
            <a:r>
              <a:rPr lang="en-US" dirty="0" smtClean="0"/>
              <a:t>Transition to a new system</a:t>
            </a:r>
          </a:p>
          <a:p>
            <a:pPr lvl="1"/>
            <a:r>
              <a:rPr lang="en-US" dirty="0" smtClean="0"/>
              <a:t>Proposed to provide benefits equal to the larger of what would be receive under current system or new system</a:t>
            </a:r>
          </a:p>
          <a:p>
            <a:pPr lvl="1"/>
            <a:r>
              <a:rPr lang="en-US" dirty="0" smtClean="0"/>
              <a:t>Politically acceptable: benefits are not reduced for anyone</a:t>
            </a:r>
          </a:p>
          <a:p>
            <a:pPr lvl="1"/>
            <a:r>
              <a:rPr lang="en-US" dirty="0" smtClean="0"/>
              <a:t>Somewhat costly, but some transition cost is unavoidable given the actuarially unsound pay-as-you-go nature of the current system (under which contributions of current workers are immediately used to pay benefits for current retirees)</a:t>
            </a:r>
          </a:p>
          <a:p>
            <a:r>
              <a:rPr lang="en-US" dirty="0" smtClean="0"/>
              <a:t>Proposed rate: 15-20% (pay transition costs out of general tax revenue)</a:t>
            </a:r>
          </a:p>
          <a:p>
            <a:r>
              <a:rPr lang="en-US" dirty="0" smtClean="0"/>
              <a:t>The 100% pay-as-you-go structure of the current Social Security system must be abandoned (not actuarially sound, financially irresponsible, unsustainable, irrational, will lead to system bankruptcy)</a:t>
            </a:r>
          </a:p>
          <a:p>
            <a:r>
              <a:rPr lang="en-US" dirty="0" smtClean="0"/>
              <a:t>Approximately 65% of SS payroll goes to retirement, rather than health and disability insurance.  This is foolish and financially unsound.  By shifting retirement from current workers to retirees themselves (through a mandatory UTP, a 15% payroll tax can easily accommodate universal health and disability insurance.</a:t>
            </a:r>
            <a:endParaRPr lang="en-US"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17. Payroll Taxes: Good or Bad? (cont’d.)</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The proposed Social Security and UTP retirement system is a radical departure from the present one, in which most US citizens are totally dependent on the government for their old-age support.</a:t>
            </a:r>
          </a:p>
          <a:p>
            <a:r>
              <a:rPr lang="en-US" dirty="0" smtClean="0"/>
              <a:t>The present system creates an unhealthy dolor/dolee relationship of the citizen to the US Government</a:t>
            </a:r>
          </a:p>
          <a:p>
            <a:r>
              <a:rPr lang="en-US" dirty="0" smtClean="0"/>
              <a:t>Under the proposed system, the individual will build his own retirement fund, preserve his independence from the government, and be an asset that can be transferred to his heirs upon his death.</a:t>
            </a:r>
          </a:p>
          <a:p>
            <a:r>
              <a:rPr lang="en-US" dirty="0" smtClean="0"/>
              <a:t>The current charity / dependency relationship of the state to the citizen will end.</a:t>
            </a:r>
            <a:endParaRPr lang="en-US"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 proposal for a new tax system, using the methodology of tax engineering</a:t>
            </a:r>
          </a:p>
          <a:p>
            <a:pPr lvl="1"/>
            <a:r>
              <a:rPr lang="en-US" dirty="0" smtClean="0"/>
              <a:t>Significant improvement over current system, with respect to discussed criteria</a:t>
            </a:r>
          </a:p>
          <a:p>
            <a:pPr lvl="1"/>
            <a:r>
              <a:rPr lang="en-US" dirty="0" smtClean="0"/>
              <a:t>Can provide the needed revenue</a:t>
            </a:r>
          </a:p>
          <a:p>
            <a:pPr lvl="1"/>
            <a:r>
              <a:rPr lang="en-US" dirty="0" smtClean="0"/>
              <a:t>Based on economically neutral VAT: avoids severe economic distortions of current tax</a:t>
            </a:r>
          </a:p>
          <a:p>
            <a:pPr lvl="1"/>
            <a:r>
              <a:rPr lang="en-US" dirty="0" smtClean="0"/>
              <a:t>A single-rate, calculation-type VAT applied to a high proportion (80%) of national income</a:t>
            </a:r>
          </a:p>
          <a:p>
            <a:pPr lvl="1"/>
            <a:r>
              <a:rPr lang="en-US" dirty="0" smtClean="0"/>
              <a:t>State and local taxes subsumed into VAT, with revenue sharing</a:t>
            </a:r>
          </a:p>
          <a:p>
            <a:pPr lvl="1"/>
            <a:r>
              <a:rPr lang="en-US" dirty="0" smtClean="0"/>
              <a:t>Eliminate the personal income tax; tie Social Security contributions to need, not contributions; replace SS retirement with a Universal Trust Plan.</a:t>
            </a:r>
          </a:p>
          <a:p>
            <a:pPr lvl="1"/>
            <a:endParaRPr lang="en-US" dirty="0" smtClean="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smtClean="0"/>
              <a:t>18. A New Tax System (cont’d.)</a:t>
            </a:r>
            <a:endParaRPr lang="en-US" dirty="0"/>
          </a:p>
        </p:txBody>
      </p:sp>
      <p:sp>
        <p:nvSpPr>
          <p:cNvPr id="3" name="Content Placeholder 2"/>
          <p:cNvSpPr>
            <a:spLocks noGrp="1"/>
          </p:cNvSpPr>
          <p:nvPr>
            <p:ph idx="1"/>
          </p:nvPr>
        </p:nvSpPr>
        <p:spPr>
          <a:xfrm>
            <a:off x="457200" y="1219200"/>
            <a:ext cx="8229600" cy="4906963"/>
          </a:xfrm>
        </p:spPr>
        <p:txBody>
          <a:bodyPr>
            <a:normAutofit fontScale="92500" lnSpcReduction="20000"/>
          </a:bodyPr>
          <a:lstStyle/>
          <a:p>
            <a:r>
              <a:rPr lang="en-US" dirty="0" smtClean="0"/>
              <a:t>Summary of new tax system:</a:t>
            </a:r>
          </a:p>
          <a:p>
            <a:pPr lvl="1"/>
            <a:r>
              <a:rPr lang="en-US" dirty="0" smtClean="0"/>
              <a:t>Personal income tax: none</a:t>
            </a:r>
          </a:p>
          <a:p>
            <a:pPr lvl="1"/>
            <a:r>
              <a:rPr lang="en-US" dirty="0" smtClean="0"/>
              <a:t>Payroll tax for social insurance: 10% flat tax on employer, 10% flat tax on employee, no deductions, no maximum earnings limit. Payroll tax funds no longer earmarked for social insurance, but placed in general revenue.  Provide minimal-level benefits tied to need, not contributions.  Include all social insurance programs (OASDHI, worker’s compensation, unemployment insurance.  Split revenue with states to cover UC and human services programs</a:t>
            </a:r>
          </a:p>
          <a:p>
            <a:pPr lvl="1"/>
            <a:r>
              <a:rPr lang="en-US" dirty="0" smtClean="0"/>
              <a:t>Universal Trust Plan (UTP): 5% flat rate mandatory contribution from employee, contributed to employee’s </a:t>
            </a:r>
            <a:r>
              <a:rPr lang="en-US" i="1" dirty="0" smtClean="0"/>
              <a:t>own</a:t>
            </a:r>
            <a:r>
              <a:rPr lang="en-US" dirty="0" smtClean="0"/>
              <a:t> retirement fund</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Did It Happen? (cont'd.)</a:t>
            </a:r>
            <a:endParaRPr lang="en-US" dirty="0"/>
          </a:p>
        </p:txBody>
      </p:sp>
      <p:sp>
        <p:nvSpPr>
          <p:cNvPr id="3" name="Content Placeholder 2"/>
          <p:cNvSpPr>
            <a:spLocks noGrp="1"/>
          </p:cNvSpPr>
          <p:nvPr>
            <p:ph idx="1"/>
          </p:nvPr>
        </p:nvSpPr>
        <p:spPr/>
        <p:txBody>
          <a:bodyPr>
            <a:normAutofit/>
          </a:bodyPr>
          <a:lstStyle/>
          <a:p>
            <a:r>
              <a:rPr lang="en-US" dirty="0" smtClean="0"/>
              <a:t>Why is the current system so bad?</a:t>
            </a:r>
          </a:p>
          <a:p>
            <a:pPr lvl="1"/>
            <a:r>
              <a:rPr lang="en-US" dirty="0" smtClean="0"/>
              <a:t>Framers of Constitution had a good idea in requiring apportionment of taxes per population (limit power of central government)</a:t>
            </a:r>
          </a:p>
          <a:p>
            <a:pPr lvl="1"/>
            <a:r>
              <a:rPr lang="en-US" dirty="0" smtClean="0"/>
              <a:t>Serious inadequacies of an income tax were not apparent at the initial low rates on a small portion of the population</a:t>
            </a:r>
          </a:p>
          <a:p>
            <a:pPr lvl="1"/>
            <a:r>
              <a:rPr lang="en-US" dirty="0" smtClean="0"/>
              <a:t>At the high rates to which the system has evolved, the income tax has many serious disadvantages</a:t>
            </a:r>
            <a:endParaRPr lang="en-US" dirty="0"/>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Summary of new tax system (cont’d.)</a:t>
            </a:r>
          </a:p>
          <a:p>
            <a:pPr lvl="1"/>
            <a:r>
              <a:rPr lang="en-US" dirty="0" smtClean="0"/>
              <a:t>Corporate Income Tax: None.</a:t>
            </a:r>
          </a:p>
          <a:p>
            <a:pPr lvl="1"/>
            <a:r>
              <a:rPr lang="en-US" dirty="0" smtClean="0"/>
              <a:t>Value-Added Tax (VAT) on Business: 20-percent tax on value added.  Allow for exemption of up to one fifth of total value added (national income), to account for ability to pay.  Use subtractive (consumption-type) VAT (capital expenditures are fully deductible). Use calculation method of administration, that is, VAT is administered as a hidden tax on business, if single-rate VAT is adopted.  Use invoice method only if a multiple rate VAT cannot be avoided and the GATT cannot be converted to the origin principle.</a:t>
            </a:r>
          </a:p>
          <a:p>
            <a:pPr lvl="1"/>
            <a:r>
              <a:rPr lang="en-US" dirty="0" smtClean="0"/>
              <a:t>Proposed Changes to State and Local Income and Property Taxes: Eliminate income tax.  Replace retail sales and gross revenue taxes with VAT.  Replace the lost revenue from these taxes by sharing the revenue from the VAT between the federal government and the state and local governments.  Retain property taxes on immovable real estate (land and buildings), but not on movable personal property or business equipment.</a:t>
            </a:r>
          </a:p>
          <a:p>
            <a:pPr lvl="1"/>
            <a:r>
              <a:rPr lang="en-US" dirty="0" smtClean="0"/>
              <a:t>Net Wealth Tax: None.  Consider a net wealth tax on the wealthiest one percent.  Initiate a national dialogue on the desirability of a constitutional amendment to legalize a federal Net Wealth Tax.</a:t>
            </a:r>
          </a:p>
          <a:p>
            <a:pPr lvl="1"/>
            <a:r>
              <a:rPr lang="en-US" dirty="0" smtClean="0"/>
              <a:t>Estate, Inheritance, and Gift Taxes: No proposed changes.</a:t>
            </a:r>
          </a:p>
          <a:p>
            <a:pPr lvl="1"/>
            <a:r>
              <a:rPr lang="en-US" dirty="0" smtClean="0"/>
              <a:t>Excise Taxes: No proposed changes.</a:t>
            </a:r>
          </a:p>
          <a:p>
            <a:pPr lvl="1"/>
            <a:r>
              <a:rPr lang="en-US" dirty="0" smtClean="0"/>
              <a:t>Export/Import Taxes: Impose in accordance with the GATT (that is, under current destination principle, subsidize all exports at the VAT rate and apply a border tax on imports equal to the VAT rate; under proposed origin principle, no border tax adjustments allowed). </a:t>
            </a:r>
          </a:p>
          <a:p>
            <a:pPr lvl="1"/>
            <a:endParaRPr lang="en-US"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following two slides show details of the distribution of tax revenue at the federal and state levels, for a 20%-rate VAT levied on 80% of total consumption (“Total Personal Consumption Outlays”).  This VAT, along with the other taxes included in the system, produces a total revenue equal to 33% of GNP.</a:t>
            </a:r>
          </a:p>
          <a:p>
            <a:r>
              <a:rPr lang="en-US" dirty="0" smtClean="0"/>
              <a:t>Both tables include tax revenues as a percentage of GNP.  The first table includes revenue amounts (and other amounts) for 1987.</a:t>
            </a:r>
            <a:endParaRPr lang="en-US"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15962"/>
          </a:xfrm>
        </p:spPr>
        <p:txBody>
          <a:bodyPr>
            <a:normAutofit fontScale="90000"/>
          </a:bodyPr>
          <a:lstStyle/>
          <a:p>
            <a:r>
              <a:rPr lang="en-US" dirty="0" smtClean="0"/>
              <a:t>18. A New Tax System (cont’d.)</a:t>
            </a:r>
            <a:endParaRPr lang="en-US" dirty="0"/>
          </a:p>
        </p:txBody>
      </p:sp>
      <p:graphicFrame>
        <p:nvGraphicFramePr>
          <p:cNvPr id="7" name="Table 6"/>
          <p:cNvGraphicFramePr>
            <a:graphicFrameLocks noGrp="1"/>
          </p:cNvGraphicFramePr>
          <p:nvPr/>
        </p:nvGraphicFramePr>
        <p:xfrm>
          <a:off x="609600" y="2590800"/>
          <a:ext cx="8077200" cy="2287136"/>
        </p:xfrm>
        <a:graphic>
          <a:graphicData uri="http://schemas.openxmlformats.org/drawingml/2006/table">
            <a:tbl>
              <a:tblPr/>
              <a:tblGrid>
                <a:gridCol w="5569121"/>
                <a:gridCol w="1258976"/>
                <a:gridCol w="1249103"/>
              </a:tblGrid>
              <a:tr h="30480">
                <a:tc>
                  <a:txBody>
                    <a:bodyPr/>
                    <a:lstStyle/>
                    <a:p>
                      <a:pPr marL="0" marR="0" algn="ctr">
                        <a:spcBef>
                          <a:spcPts val="0"/>
                        </a:spcBef>
                        <a:spcAft>
                          <a:spcPts val="0"/>
                        </a:spcAft>
                      </a:pPr>
                      <a:endParaRPr lang="en-US" sz="1100" dirty="0">
                        <a:latin typeface="Arial"/>
                        <a:ea typeface="Times New Roman"/>
                        <a:cs typeface="Times New Roman"/>
                      </a:endParaRPr>
                    </a:p>
                    <a:p>
                      <a:pPr marL="0" marR="0" algn="ctr">
                        <a:spcBef>
                          <a:spcPts val="0"/>
                        </a:spcBef>
                        <a:spcAft>
                          <a:spcPts val="0"/>
                        </a:spcAft>
                      </a:pPr>
                      <a:r>
                        <a:rPr lang="en-US" sz="1100" i="1" dirty="0">
                          <a:latin typeface="Arial"/>
                          <a:ea typeface="Times New Roman"/>
                          <a:cs typeface="Times New Roman"/>
                        </a:rPr>
                        <a:t>Federal Revenue</a:t>
                      </a: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Billions of Dollars</a:t>
                      </a: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i="1" dirty="0">
                          <a:latin typeface="Arial"/>
                          <a:ea typeface="Times New Roman"/>
                          <a:cs typeface="Times New Roman"/>
                        </a:rPr>
                        <a:t>Percent of GNP</a:t>
                      </a: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95">
                <a:tc>
                  <a:txBody>
                    <a:bodyPr/>
                    <a:lstStyle/>
                    <a:p>
                      <a:pPr marL="0" marR="0">
                        <a:spcBef>
                          <a:spcPts val="0"/>
                        </a:spcBef>
                        <a:spcAft>
                          <a:spcPts val="0"/>
                        </a:spcAft>
                      </a:pP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6991">
                <a:tc>
                  <a:txBody>
                    <a:bodyPr/>
                    <a:lstStyle/>
                    <a:p>
                      <a:pPr marL="0" marR="0">
                        <a:spcBef>
                          <a:spcPts val="0"/>
                        </a:spcBef>
                        <a:spcAft>
                          <a:spcPts val="0"/>
                        </a:spcAft>
                      </a:pPr>
                      <a:r>
                        <a:rPr lang="en-US" sz="1100" dirty="0">
                          <a:latin typeface="Arial"/>
                          <a:ea typeface="Times New Roman"/>
                          <a:cs typeface="Times New Roman"/>
                        </a:rPr>
                        <a:t>Value-Added Tax @ 20% on 80% of Total Personal </a:t>
                      </a:r>
                      <a:r>
                        <a:rPr lang="en-US" sz="1100" dirty="0" smtClean="0">
                          <a:latin typeface="Arial"/>
                          <a:ea typeface="Times New Roman"/>
                          <a:cs typeface="Times New Roman"/>
                        </a:rPr>
                        <a:t>Consumption </a:t>
                      </a:r>
                      <a:r>
                        <a:rPr lang="en-US" sz="1100" dirty="0">
                          <a:latin typeface="Arial"/>
                          <a:ea typeface="Times New Roman"/>
                          <a:cs typeface="Times New Roman"/>
                        </a:rPr>
                        <a:t>Outlays, split 12.5%/7.5% with states</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287</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6.5</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456">
                <a:tc>
                  <a:txBody>
                    <a:bodyPr/>
                    <a:lstStyle/>
                    <a:p>
                      <a:pPr marL="0" marR="0">
                        <a:spcBef>
                          <a:spcPts val="0"/>
                        </a:spcBef>
                        <a:spcAft>
                          <a:spcPts val="0"/>
                        </a:spcAft>
                      </a:pPr>
                      <a:r>
                        <a:rPr lang="en-US" sz="1100" dirty="0">
                          <a:latin typeface="Arial"/>
                          <a:ea typeface="Times New Roman"/>
                          <a:cs typeface="Times New Roman"/>
                        </a:rPr>
                        <a:t>Payroll Tax @ 20% on wages and salaries, split 19%/1% with states</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504</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11.4</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95">
                <a:tc>
                  <a:txBody>
                    <a:bodyPr/>
                    <a:lstStyle/>
                    <a:p>
                      <a:pPr marL="0" marR="0">
                        <a:spcBef>
                          <a:spcPts val="0"/>
                        </a:spcBef>
                        <a:spcAft>
                          <a:spcPts val="0"/>
                        </a:spcAft>
                      </a:pPr>
                      <a:r>
                        <a:rPr lang="en-US" sz="1100" dirty="0">
                          <a:latin typeface="Arial"/>
                          <a:ea typeface="Times New Roman"/>
                          <a:cs typeface="Times New Roman"/>
                        </a:rPr>
                        <a:t>Universal Trust Plan (UTP) @ 5% of wages and salaries</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133</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3.0</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95">
                <a:tc>
                  <a:txBody>
                    <a:bodyPr/>
                    <a:lstStyle/>
                    <a:p>
                      <a:pPr marL="0" marR="0">
                        <a:spcBef>
                          <a:spcPts val="0"/>
                        </a:spcBef>
                        <a:spcAft>
                          <a:spcPts val="0"/>
                        </a:spcAft>
                      </a:pPr>
                      <a:r>
                        <a:rPr lang="en-US" sz="1100" dirty="0">
                          <a:latin typeface="Arial"/>
                          <a:ea typeface="Times New Roman"/>
                          <a:cs typeface="Times New Roman"/>
                        </a:rPr>
                        <a:t>Excise Taxes</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33</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0.7</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95">
                <a:tc>
                  <a:txBody>
                    <a:bodyPr/>
                    <a:lstStyle/>
                    <a:p>
                      <a:pPr marL="0" marR="0">
                        <a:spcBef>
                          <a:spcPts val="0"/>
                        </a:spcBef>
                        <a:spcAft>
                          <a:spcPts val="0"/>
                        </a:spcAft>
                      </a:pPr>
                      <a:r>
                        <a:rPr lang="en-US" sz="1100" dirty="0">
                          <a:latin typeface="Arial"/>
                          <a:ea typeface="Times New Roman"/>
                          <a:cs typeface="Times New Roman"/>
                        </a:rPr>
                        <a:t>Estate and Gift Taxes</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6</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0.1</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95">
                <a:tc>
                  <a:txBody>
                    <a:bodyPr/>
                    <a:lstStyle/>
                    <a:p>
                      <a:pPr marL="0" marR="0">
                        <a:spcBef>
                          <a:spcPts val="0"/>
                        </a:spcBef>
                        <a:spcAft>
                          <a:spcPts val="0"/>
                        </a:spcAft>
                      </a:pPr>
                      <a:r>
                        <a:rPr lang="en-US" sz="1100" dirty="0">
                          <a:latin typeface="Arial"/>
                          <a:ea typeface="Times New Roman"/>
                          <a:cs typeface="Times New Roman"/>
                        </a:rPr>
                        <a:t>Customs Duties</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14</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0.4</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95">
                <a:tc>
                  <a:txBody>
                    <a:bodyPr/>
                    <a:lstStyle/>
                    <a:p>
                      <a:pPr marL="0" marR="0">
                        <a:spcBef>
                          <a:spcPts val="0"/>
                        </a:spcBef>
                        <a:spcAft>
                          <a:spcPts val="0"/>
                        </a:spcAft>
                      </a:pPr>
                      <a:r>
                        <a:rPr lang="en-US" sz="1100" dirty="0">
                          <a:latin typeface="Arial"/>
                          <a:ea typeface="Times New Roman"/>
                          <a:cs typeface="Times New Roman"/>
                        </a:rPr>
                        <a:t>Miscellaneous Receipts</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19</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0.4</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95">
                <a:tc>
                  <a:txBody>
                    <a:bodyPr/>
                    <a:lstStyle/>
                    <a:p>
                      <a:pPr marL="0" marR="0">
                        <a:spcBef>
                          <a:spcPts val="0"/>
                        </a:spcBef>
                        <a:spcAft>
                          <a:spcPts val="0"/>
                        </a:spcAft>
                      </a:pP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100" dirty="0">
                        <a:latin typeface="Arial"/>
                        <a:ea typeface="Times New Roman"/>
                        <a:cs typeface="Times New Roman"/>
                      </a:endParaRP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95">
                <a:tc>
                  <a:txBody>
                    <a:bodyPr/>
                    <a:lstStyle/>
                    <a:p>
                      <a:pPr marL="0" marR="0">
                        <a:spcBef>
                          <a:spcPts val="0"/>
                        </a:spcBef>
                        <a:spcAft>
                          <a:spcPts val="0"/>
                        </a:spcAft>
                      </a:pPr>
                      <a:r>
                        <a:rPr lang="en-US" sz="1100" dirty="0">
                          <a:latin typeface="Arial"/>
                          <a:ea typeface="Times New Roman"/>
                          <a:cs typeface="Times New Roman"/>
                        </a:rPr>
                        <a:t>Total</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996</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a:latin typeface="Arial"/>
                          <a:ea typeface="Times New Roman"/>
                          <a:cs typeface="Times New Roman"/>
                        </a:rPr>
                        <a:t>22.5</a:t>
                      </a:r>
                    </a:p>
                  </a:txBody>
                  <a:tcPr marL="67071" marR="6707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8" name="TextBox 7"/>
          <p:cNvSpPr txBox="1"/>
          <p:nvPr/>
        </p:nvSpPr>
        <p:spPr>
          <a:xfrm>
            <a:off x="533400" y="1600200"/>
            <a:ext cx="8229600" cy="646331"/>
          </a:xfrm>
          <a:prstGeom prst="rect">
            <a:avLst/>
          </a:prstGeom>
          <a:noFill/>
        </p:spPr>
        <p:txBody>
          <a:bodyPr wrap="square" rtlCol="0">
            <a:spAutoFit/>
          </a:bodyPr>
          <a:lstStyle/>
          <a:p>
            <a:r>
              <a:rPr lang="en-US" b="1" dirty="0" smtClean="0"/>
              <a:t>Table 10, Part 1. Distribution of Tax Revenue by Source, Proposed Federal Tax System (Estimates, 1987) -- Federal Revenue</a:t>
            </a:r>
            <a:endParaRPr lang="en-US" b="1" dirty="0"/>
          </a:p>
        </p:txBody>
      </p:sp>
      <p:sp>
        <p:nvSpPr>
          <p:cNvPr id="9" name="TextBox 8"/>
          <p:cNvSpPr txBox="1"/>
          <p:nvPr/>
        </p:nvSpPr>
        <p:spPr>
          <a:xfrm>
            <a:off x="685800" y="5257800"/>
            <a:ext cx="8077200" cy="369332"/>
          </a:xfrm>
          <a:prstGeom prst="rect">
            <a:avLst/>
          </a:prstGeom>
          <a:noFill/>
        </p:spPr>
        <p:txBody>
          <a:bodyPr wrap="square" rtlCol="0">
            <a:spAutoFit/>
          </a:bodyPr>
          <a:lstStyle/>
          <a:p>
            <a:r>
              <a:rPr lang="en-US" dirty="0" smtClean="0"/>
              <a:t>Notes:  See book.</a:t>
            </a:r>
            <a:endParaRPr lang="en-US"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18. A New Tax System (cont’d.)</a:t>
            </a:r>
            <a:endParaRPr lang="en-US" dirty="0"/>
          </a:p>
        </p:txBody>
      </p:sp>
      <p:sp>
        <p:nvSpPr>
          <p:cNvPr id="3" name="Content Placeholder 2"/>
          <p:cNvSpPr>
            <a:spLocks noGrp="1"/>
          </p:cNvSpPr>
          <p:nvPr>
            <p:ph idx="1"/>
          </p:nvPr>
        </p:nvSpPr>
        <p:spPr>
          <a:xfrm>
            <a:off x="457200" y="1295400"/>
            <a:ext cx="8229600" cy="761999"/>
          </a:xfrm>
        </p:spPr>
        <p:txBody>
          <a:bodyPr>
            <a:normAutofit fontScale="70000" lnSpcReduction="20000"/>
          </a:bodyPr>
          <a:lstStyle/>
          <a:p>
            <a:pPr indent="0">
              <a:buNone/>
            </a:pPr>
            <a:r>
              <a:rPr lang="en-US" b="1" dirty="0" smtClean="0"/>
              <a:t>Table 10, Part 2.  Distribution of Tax Revenue by Source, Proposed Federal Tax System (Estimates, 1987) -- State Revenue</a:t>
            </a:r>
          </a:p>
          <a:p>
            <a:endParaRPr lang="en-US" dirty="0"/>
          </a:p>
        </p:txBody>
      </p:sp>
      <p:graphicFrame>
        <p:nvGraphicFramePr>
          <p:cNvPr id="4" name="Table 3"/>
          <p:cNvGraphicFramePr>
            <a:graphicFrameLocks noGrp="1"/>
          </p:cNvGraphicFramePr>
          <p:nvPr/>
        </p:nvGraphicFramePr>
        <p:xfrm>
          <a:off x="1752600" y="1981200"/>
          <a:ext cx="5811805" cy="3962400"/>
        </p:xfrm>
        <a:graphic>
          <a:graphicData uri="http://schemas.openxmlformats.org/drawingml/2006/table">
            <a:tbl>
              <a:tblPr/>
              <a:tblGrid>
                <a:gridCol w="3847301"/>
                <a:gridCol w="959161"/>
                <a:gridCol w="1005343"/>
              </a:tblGrid>
              <a:tr h="218831">
                <a:tc>
                  <a:txBody>
                    <a:bodyPr/>
                    <a:lstStyle/>
                    <a:p>
                      <a:pPr marL="0" marR="0" algn="ctr">
                        <a:spcBef>
                          <a:spcPts val="0"/>
                        </a:spcBef>
                        <a:spcAft>
                          <a:spcPts val="0"/>
                        </a:spcAft>
                      </a:pPr>
                      <a:endParaRPr lang="en-US" sz="1000" dirty="0">
                        <a:latin typeface="Arial"/>
                        <a:ea typeface="Times New Roman"/>
                        <a:cs typeface="Times New Roman"/>
                      </a:endParaRPr>
                    </a:p>
                    <a:p>
                      <a:pPr marL="0" marR="0" algn="ctr">
                        <a:spcBef>
                          <a:spcPts val="0"/>
                        </a:spcBef>
                        <a:spcAft>
                          <a:spcPts val="0"/>
                        </a:spcAft>
                      </a:pPr>
                      <a:r>
                        <a:rPr lang="en-US" sz="1000" i="1" dirty="0">
                          <a:latin typeface="Arial"/>
                          <a:ea typeface="Times New Roman"/>
                          <a:cs typeface="Times New Roman"/>
                        </a:rPr>
                        <a:t>State Revenue</a:t>
                      </a: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i="1" dirty="0">
                          <a:latin typeface="Arial"/>
                          <a:ea typeface="Times New Roman"/>
                          <a:cs typeface="Times New Roman"/>
                        </a:rPr>
                        <a:t>Percent of GNP</a:t>
                      </a: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000" i="1" dirty="0">
                          <a:latin typeface="Arial"/>
                          <a:ea typeface="Times New Roman"/>
                          <a:cs typeface="Times New Roman"/>
                        </a:rPr>
                        <a:t>Percent of Total Revenue</a:t>
                      </a: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Transfers from Federal Government</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2.83</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15.7</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 --Public Welfare</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1.04</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5.8</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 --Highways</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0.27</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1.5</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 --Education</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0.47</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2.6</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 --Employment Security Administration</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0.08</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0.4</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 --Revenue Sharing</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0.15</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0.8</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 --Other and Unallocable</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0.83</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4.6</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Property Taxes</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2.67</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14.8</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831">
                <a:tc>
                  <a:txBody>
                    <a:bodyPr/>
                    <a:lstStyle/>
                    <a:p>
                      <a:pPr marL="0" marR="0">
                        <a:spcBef>
                          <a:spcPts val="0"/>
                        </a:spcBef>
                        <a:spcAft>
                          <a:spcPts val="0"/>
                        </a:spcAft>
                      </a:pPr>
                      <a:r>
                        <a:rPr lang="en-US" sz="1000" dirty="0">
                          <a:latin typeface="Arial"/>
                          <a:ea typeface="Times New Roman"/>
                          <a:cs typeface="Times New Roman"/>
                        </a:rPr>
                        <a:t>VAT @ 20% (replaces Sales and Gross Receipts Taxes, Personal Income, and Corporate Income Taxes)</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5.40</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30.0</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Other Taxes</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0.81</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4.5</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Charges and Miscellaneous</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3.35</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18.6</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Utility and Liquor Stores</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1.10</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6.1</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Insurance Trust Revenue</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1.88</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10.5</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Employee Retirement</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1.12</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6.2</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831">
                <a:tc>
                  <a:txBody>
                    <a:bodyPr/>
                    <a:lstStyle/>
                    <a:p>
                      <a:pPr marL="0" marR="0">
                        <a:spcBef>
                          <a:spcPts val="0"/>
                        </a:spcBef>
                        <a:spcAft>
                          <a:spcPts val="0"/>
                        </a:spcAft>
                      </a:pPr>
                      <a:r>
                        <a:rPr lang="en-US" sz="1000" dirty="0">
                          <a:latin typeface="Arial"/>
                          <a:ea typeface="Times New Roman"/>
                          <a:cs typeface="Times New Roman"/>
                        </a:rPr>
                        <a:t>Unemployment Compensation (from 1% split of Social Insurance tax)</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0.60</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3.3</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--Other</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0.16</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0.9</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r>
                        <a:rPr lang="en-US" sz="1000" dirty="0">
                          <a:latin typeface="Arial"/>
                          <a:ea typeface="Times New Roman"/>
                          <a:cs typeface="Times New Roman"/>
                        </a:rPr>
                        <a:t>Total</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17.99</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100.0</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415">
                <a:tc>
                  <a:txBody>
                    <a:bodyPr/>
                    <a:lstStyle/>
                    <a:p>
                      <a:pPr marL="0" marR="0">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endParaRPr lang="en-US" sz="1000" dirty="0">
                        <a:latin typeface="Arial"/>
                        <a:ea typeface="Times New Roman"/>
                        <a:cs typeface="Times New Roman"/>
                      </a:endParaRP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8831">
                <a:tc>
                  <a:txBody>
                    <a:bodyPr/>
                    <a:lstStyle/>
                    <a:p>
                      <a:pPr marL="0" marR="0">
                        <a:spcBef>
                          <a:spcPts val="0"/>
                        </a:spcBef>
                        <a:spcAft>
                          <a:spcPts val="0"/>
                        </a:spcAft>
                      </a:pPr>
                      <a:r>
                        <a:rPr lang="en-US" sz="1000" dirty="0">
                          <a:latin typeface="Arial"/>
                          <a:ea typeface="Times New Roman"/>
                          <a:cs typeface="Times New Roman"/>
                        </a:rPr>
                        <a:t>Total, excluding Federal Transfers, Utility and Liquor Store and Employee Retirement Revenue</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12.94</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latin typeface="Arial"/>
                          <a:ea typeface="Times New Roman"/>
                          <a:cs typeface="Times New Roman"/>
                        </a:rPr>
                        <a:t>71.8</a:t>
                      </a:r>
                    </a:p>
                  </a:txBody>
                  <a:tcPr marL="63944" marR="639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proposed VAT is a 20% VAT on 80% of total consumption.  This VAT is a “limited- exclusion VAT.”  Examples of items that may be excluded (either exempted or zero-rated) include:</a:t>
            </a:r>
          </a:p>
          <a:p>
            <a:pPr lvl="1"/>
            <a:r>
              <a:rPr lang="en-US" dirty="0" smtClean="0"/>
              <a:t>Food furnished to employees and food produced on farms</a:t>
            </a:r>
          </a:p>
          <a:p>
            <a:pPr lvl="1"/>
            <a:r>
              <a:rPr lang="en-US" dirty="0" smtClean="0"/>
              <a:t>Standard clothing issued to military personnel</a:t>
            </a:r>
          </a:p>
          <a:p>
            <a:pPr lvl="1"/>
            <a:r>
              <a:rPr lang="en-US" dirty="0" smtClean="0"/>
              <a:t>Purchases of used homes</a:t>
            </a:r>
          </a:p>
          <a:p>
            <a:pPr lvl="1"/>
            <a:r>
              <a:rPr lang="en-US" dirty="0" smtClean="0"/>
              <a:t>Domestic services</a:t>
            </a:r>
          </a:p>
          <a:p>
            <a:pPr lvl="1"/>
            <a:r>
              <a:rPr lang="en-US" dirty="0" smtClean="0"/>
              <a:t>Physician's services</a:t>
            </a:r>
          </a:p>
          <a:p>
            <a:pPr lvl="1"/>
            <a:r>
              <a:rPr lang="en-US" dirty="0" smtClean="0"/>
              <a:t>Services furnished without payment by financial firms, except life insurance companies and expenses of handling life insurance</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proposed change keeps state and local revenues at their current levels (as percentages of GNP)</a:t>
            </a:r>
          </a:p>
          <a:p>
            <a:r>
              <a:rPr lang="en-US" dirty="0" smtClean="0"/>
              <a:t>The proposed system manages social insurance without SSNs</a:t>
            </a:r>
          </a:p>
          <a:p>
            <a:pPr lvl="1"/>
            <a:r>
              <a:rPr lang="en-US" dirty="0" smtClean="0"/>
              <a:t>Base benefits on need, not contributions (no need to keep track of individual’s earnings history).  (The return on many individual contributions is so poor that the current system, viewed as a retirement investment program, is a farce.)</a:t>
            </a:r>
          </a:p>
          <a:p>
            <a:pPr lvl="1"/>
            <a:r>
              <a:rPr lang="en-US" dirty="0" smtClean="0"/>
              <a:t>Separate retirement benefits as an employee-owned retirement plan (UTP).</a:t>
            </a:r>
            <a:endParaRPr lang="en-US"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Why not use the VAT as a means of reducing income tax rates?</a:t>
            </a:r>
          </a:p>
          <a:p>
            <a:pPr lvl="1"/>
            <a:r>
              <a:rPr lang="en-US" dirty="0" smtClean="0"/>
              <a:t>The VAT can collect all the needed revenue</a:t>
            </a:r>
          </a:p>
          <a:p>
            <a:pPr lvl="1"/>
            <a:r>
              <a:rPr lang="en-US" dirty="0" smtClean="0"/>
              <a:t>Continuing the personal income tax and business profit tax in addition to the VAT would continue the unnecessary waste in administrative costs and tax avoidance associated with these taxes, and the instability of the revenue produced by the business profit tax (which contributes to budget deficits and increasing national debt).</a:t>
            </a:r>
          </a:p>
          <a:p>
            <a:pPr lvl="1"/>
            <a:r>
              <a:rPr lang="en-US" dirty="0" smtClean="0"/>
              <a:t>VAT qualifies for GATT preferential treatment</a:t>
            </a:r>
          </a:p>
          <a:p>
            <a:pPr lvl="1"/>
            <a:r>
              <a:rPr lang="en-US" dirty="0" smtClean="0"/>
              <a:t>VAT avoids the privacy intrusion of the personal income tax, reduces incentives to retain income in firm and make purchases through firm </a:t>
            </a:r>
          </a:p>
          <a:p>
            <a:pPr lvl="1"/>
            <a:endParaRPr lang="en-US"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Performance of the proposed VAT-based system</a:t>
            </a:r>
          </a:p>
          <a:p>
            <a:r>
              <a:rPr lang="en-US" dirty="0" smtClean="0"/>
              <a:t>Revenue-producing ability criteria:</a:t>
            </a:r>
          </a:p>
          <a:p>
            <a:pPr lvl="1"/>
            <a:r>
              <a:rPr lang="en-US" dirty="0" smtClean="0"/>
              <a:t>Produces adequate revenue (no deficits needed)</a:t>
            </a:r>
          </a:p>
          <a:p>
            <a:pPr lvl="1"/>
            <a:r>
              <a:rPr lang="en-US" dirty="0" smtClean="0"/>
              <a:t>Produces stable revenue</a:t>
            </a:r>
          </a:p>
          <a:p>
            <a:r>
              <a:rPr lang="en-US" dirty="0" smtClean="0"/>
              <a:t>Sociopolitical criteria:</a:t>
            </a:r>
          </a:p>
          <a:p>
            <a:pPr lvl="1"/>
            <a:r>
              <a:rPr lang="en-US" dirty="0" smtClean="0"/>
              <a:t>Not intrusive of privacy of individuals (no personal income tax, no tax returns, no SSN for Social Security benefits)</a:t>
            </a:r>
          </a:p>
          <a:p>
            <a:pPr lvl="1"/>
            <a:r>
              <a:rPr lang="en-US" dirty="0" smtClean="0"/>
              <a:t>Low incentive to engage in tax avoidance (administratively similar to retail sales tax; strong economic incentive for pre-retail firms to participate)</a:t>
            </a:r>
          </a:p>
          <a:p>
            <a:pPr lvl="1"/>
            <a:endParaRPr lang="en-US" dirty="0" smtClean="0"/>
          </a:p>
          <a:p>
            <a:endParaRPr lang="en-US" dirty="0"/>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lstStyle/>
          <a:p>
            <a:r>
              <a:rPr lang="en-US" dirty="0" smtClean="0"/>
              <a:t>Sociopolitical criteria (cont’d.):</a:t>
            </a:r>
          </a:p>
          <a:p>
            <a:pPr lvl="1"/>
            <a:r>
              <a:rPr lang="en-US" dirty="0" smtClean="0"/>
              <a:t>Low incentive to engage in tax evasion (incentive to make purchased in firm reduced from 74% to 40%)</a:t>
            </a:r>
          </a:p>
          <a:p>
            <a:pPr lvl="1"/>
            <a:r>
              <a:rPr lang="en-US" dirty="0" smtClean="0"/>
              <a:t>High degree of simplicity</a:t>
            </a:r>
          </a:p>
          <a:p>
            <a:pPr lvl="2"/>
            <a:r>
              <a:rPr lang="en-US" dirty="0" smtClean="0"/>
              <a:t>Second in simplicity only to retail sales tax</a:t>
            </a:r>
          </a:p>
          <a:p>
            <a:pPr lvl="2"/>
            <a:r>
              <a:rPr lang="en-US" dirty="0" smtClean="0"/>
              <a:t>No complicated definitions about what is tax deductible</a:t>
            </a:r>
          </a:p>
          <a:p>
            <a:pPr lvl="2"/>
            <a:r>
              <a:rPr lang="en-US" dirty="0" smtClean="0"/>
              <a:t>Payroll tax is a flat 20% of total payroll (no exemptions, no maximum taxable earnings ceiling, so no need to keep track of individual salaries for tax purposes)</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lstStyle/>
          <a:p>
            <a:r>
              <a:rPr lang="en-US" dirty="0" smtClean="0"/>
              <a:t>Sociopolitical criteria (cont’d.):</a:t>
            </a:r>
          </a:p>
          <a:p>
            <a:pPr lvl="1"/>
            <a:r>
              <a:rPr lang="en-US" dirty="0" smtClean="0"/>
              <a:t>High perception of fairness</a:t>
            </a:r>
          </a:p>
          <a:p>
            <a:pPr lvl="2"/>
            <a:r>
              <a:rPr lang="en-US" dirty="0" smtClean="0"/>
              <a:t>Experience shows that people view the progressive income tax as unfair, and flat-rate taxes (retail sales tax, essentially flat payroll tax) as fair</a:t>
            </a:r>
          </a:p>
          <a:p>
            <a:pPr lvl="2"/>
            <a:r>
              <a:rPr lang="en-US" dirty="0" smtClean="0"/>
              <a:t>Income tax penalizes working longer hours; VAT taxes additional income at exactly the same rate.</a:t>
            </a:r>
          </a:p>
          <a:p>
            <a:pPr lvl="2"/>
            <a:r>
              <a:rPr lang="en-US" dirty="0" smtClean="0"/>
              <a:t>Current system taxes additional income at horrendous rates (on the order of 50% for moderate-income families)</a:t>
            </a:r>
          </a:p>
          <a:p>
            <a:pPr lvl="1">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Did It Happen?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Disadvantages of a high income tax</a:t>
            </a:r>
          </a:p>
          <a:p>
            <a:pPr lvl="1"/>
            <a:r>
              <a:rPr lang="en-US" dirty="0" smtClean="0"/>
              <a:t>Strong national police force – the IRS – needed for enforcement</a:t>
            </a:r>
          </a:p>
          <a:p>
            <a:pPr lvl="1"/>
            <a:r>
              <a:rPr lang="en-US" dirty="0" smtClean="0"/>
              <a:t>Reduced incentives to save and to work</a:t>
            </a:r>
          </a:p>
          <a:p>
            <a:pPr lvl="1"/>
            <a:r>
              <a:rPr lang="en-US" dirty="0" smtClean="0"/>
              <a:t>Strong incentive for tax evasion</a:t>
            </a:r>
          </a:p>
          <a:p>
            <a:pPr lvl="1"/>
            <a:r>
              <a:rPr lang="en-US" dirty="0" smtClean="0"/>
              <a:t>Disincentive for firms to save, to invest</a:t>
            </a:r>
          </a:p>
          <a:p>
            <a:pPr lvl="1"/>
            <a:r>
              <a:rPr lang="en-US" dirty="0" smtClean="0"/>
              <a:t>Subsidizes debt financing over equity financing, increasing the risk of failure</a:t>
            </a:r>
          </a:p>
          <a:p>
            <a:pPr lvl="1"/>
            <a:r>
              <a:rPr lang="en-US" dirty="0" smtClean="0"/>
              <a:t>Penalizes efficient, profit-making firms</a:t>
            </a:r>
          </a:p>
          <a:p>
            <a:pPr lvl="1"/>
            <a:r>
              <a:rPr lang="en-US" dirty="0" smtClean="0"/>
              <a:t>Narrow, volatile tax base cannot produce sufficient, stable revenues, contributing to budget deficits and turning the US into a debtor nation</a:t>
            </a:r>
          </a:p>
          <a:p>
            <a:endParaRPr lang="en-US"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lnSpcReduction="10000"/>
          </a:bodyPr>
          <a:lstStyle/>
          <a:p>
            <a:r>
              <a:rPr lang="en-US" dirty="0" smtClean="0"/>
              <a:t>Sociopolitical criteria (cont’d.):</a:t>
            </a:r>
          </a:p>
          <a:p>
            <a:pPr lvl="1"/>
            <a:r>
              <a:rPr lang="en-US" dirty="0" smtClean="0"/>
              <a:t>High likelihood of acceptance by the public</a:t>
            </a:r>
          </a:p>
          <a:p>
            <a:pPr lvl="2"/>
            <a:r>
              <a:rPr lang="en-US" dirty="0" smtClean="0"/>
              <a:t>Subtractive calculation-type VAT is a hidden tax on business</a:t>
            </a:r>
          </a:p>
          <a:p>
            <a:pPr lvl="2"/>
            <a:r>
              <a:rPr lang="en-US" dirty="0" smtClean="0"/>
              <a:t>Income tax will disappear</a:t>
            </a:r>
          </a:p>
          <a:p>
            <a:pPr lvl="2"/>
            <a:r>
              <a:rPr lang="en-US" dirty="0" smtClean="0"/>
              <a:t>Public would be aware of 20% payroll tax (current SS tax is about 15%)</a:t>
            </a:r>
          </a:p>
          <a:p>
            <a:pPr lvl="2"/>
            <a:r>
              <a:rPr lang="en-US" dirty="0" smtClean="0"/>
              <a:t>New system would appear to be a dramatic reduction from the current system</a:t>
            </a:r>
          </a:p>
          <a:p>
            <a:pPr lvl="1"/>
            <a:r>
              <a:rPr lang="en-US" dirty="0" smtClean="0"/>
              <a:t>High likelihood of acceptance by state and local governments (no loss in tax revenue)</a:t>
            </a:r>
          </a:p>
          <a:p>
            <a:endParaRPr lang="en-US"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Sociopolitical criteria (cont’d.):</a:t>
            </a:r>
          </a:p>
          <a:p>
            <a:pPr lvl="1"/>
            <a:r>
              <a:rPr lang="en-US" dirty="0" smtClean="0"/>
              <a:t>Low tax rate</a:t>
            </a:r>
          </a:p>
          <a:p>
            <a:pPr lvl="2"/>
            <a:r>
              <a:rPr lang="en-US" dirty="0" smtClean="0"/>
              <a:t>Current marginal tax rate for individuals about 50%</a:t>
            </a:r>
          </a:p>
          <a:p>
            <a:pPr lvl="2"/>
            <a:r>
              <a:rPr lang="en-US" dirty="0" smtClean="0"/>
              <a:t>Current marginal tax rate for business about 50%</a:t>
            </a:r>
          </a:p>
          <a:p>
            <a:pPr lvl="2"/>
            <a:r>
              <a:rPr lang="en-US" dirty="0" smtClean="0"/>
              <a:t>Under new system, the tax on business is 20% of value added and 20% of payroll, and the tax on individuals is zero</a:t>
            </a:r>
          </a:p>
          <a:p>
            <a:r>
              <a:rPr lang="en-US" dirty="0" smtClean="0"/>
              <a:t>Reduces concentrations of wealth</a:t>
            </a:r>
          </a:p>
          <a:p>
            <a:pPr lvl="1"/>
            <a:r>
              <a:rPr lang="en-US" dirty="0" smtClean="0"/>
              <a:t>Continue estate, inheritance and gift taxes</a:t>
            </a:r>
          </a:p>
          <a:p>
            <a:pPr lvl="1"/>
            <a:r>
              <a:rPr lang="en-US" dirty="0" smtClean="0"/>
              <a:t>Consumption taxes do not reduce wealth concentrations</a:t>
            </a:r>
          </a:p>
          <a:p>
            <a:pPr lvl="1"/>
            <a:r>
              <a:rPr lang="en-US" dirty="0" smtClean="0"/>
              <a:t>Adoption of net wealth tax not recommended (as a direct tax, would require a Constitutional amendment)</a:t>
            </a:r>
            <a:endParaRPr lang="en-US"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Sociopolitical criteria (cont’d.):</a:t>
            </a:r>
          </a:p>
          <a:p>
            <a:pPr lvl="1"/>
            <a:r>
              <a:rPr lang="en-US" dirty="0" smtClean="0"/>
              <a:t>No marriage tax or marriage subsidy</a:t>
            </a:r>
          </a:p>
          <a:p>
            <a:pPr lvl="2"/>
            <a:r>
              <a:rPr lang="en-US" dirty="0" smtClean="0"/>
              <a:t>Neither pro-family or anti-family; family neutral</a:t>
            </a:r>
          </a:p>
          <a:p>
            <a:pPr lvl="1"/>
            <a:r>
              <a:rPr lang="en-US" dirty="0" smtClean="0"/>
              <a:t>Constitutional: The tax does not itself violate the Constitution, and its implementation does not lead to violations of the Constitution</a:t>
            </a:r>
          </a:p>
          <a:p>
            <a:pPr lvl="2"/>
            <a:r>
              <a:rPr lang="en-US" dirty="0" smtClean="0"/>
              <a:t>Current system leads to serious violations of the Constitution (Sixteenth Amendment has led to routine violation of most of the Bill of Rights amendments: search and seizure of property without due process, trial without a jury, Tax Court outside the Judicial Branch, indentured servitude of firms to collect individual taxes)</a:t>
            </a:r>
            <a:endParaRPr lang="en-US"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Economic criteria:</a:t>
            </a:r>
          </a:p>
          <a:p>
            <a:pPr lvl="1"/>
            <a:r>
              <a:rPr lang="en-US" dirty="0" smtClean="0"/>
              <a:t>High incentive to save</a:t>
            </a:r>
          </a:p>
          <a:p>
            <a:pPr lvl="2"/>
            <a:r>
              <a:rPr lang="en-US" dirty="0" smtClean="0"/>
              <a:t>Corporate income tax discourages saving, because profits are taxed heavily</a:t>
            </a:r>
          </a:p>
          <a:p>
            <a:pPr lvl="2"/>
            <a:r>
              <a:rPr lang="en-US" dirty="0" smtClean="0"/>
              <a:t>Individual income tax discourages saving because home mortgage interest is tax deductible and interest earnings are heavily taxed</a:t>
            </a:r>
          </a:p>
          <a:p>
            <a:pPr lvl="2"/>
            <a:r>
              <a:rPr lang="en-US" dirty="0" smtClean="0"/>
              <a:t>VAT encourages saving for both individuals and businesses (under a 20% VAT, firm keeps 80% of every dollar saved on inputs; under current system, only 51%)</a:t>
            </a:r>
          </a:p>
          <a:p>
            <a:pPr lvl="1"/>
            <a:r>
              <a:rPr lang="en-US" dirty="0" smtClean="0"/>
              <a:t>High incentive to produce</a:t>
            </a:r>
          </a:p>
          <a:p>
            <a:pPr lvl="2"/>
            <a:r>
              <a:rPr lang="en-US" dirty="0" smtClean="0"/>
              <a:t>Current system discourages individuals from working longer, because of high marginal tax rate (about 50%); under proposed system worker keeps 90% of added income (losing only 10% to payroll tax)</a:t>
            </a:r>
            <a:endParaRPr lang="en-US"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Economic criteria (cont’d.):</a:t>
            </a:r>
          </a:p>
          <a:p>
            <a:pPr lvl="1"/>
            <a:r>
              <a:rPr lang="en-US" dirty="0" smtClean="0"/>
              <a:t>High incentive to be efficient</a:t>
            </a:r>
          </a:p>
          <a:p>
            <a:pPr lvl="2"/>
            <a:r>
              <a:rPr lang="en-US" dirty="0" smtClean="0"/>
              <a:t>Current system taxes efficient, profit-making firms, and excuses inefficient, losing firms from the business tax.  Current system is a subsidy for inefficient firms.</a:t>
            </a:r>
          </a:p>
          <a:p>
            <a:pPr lvl="2"/>
            <a:r>
              <a:rPr lang="en-US" dirty="0" smtClean="0"/>
              <a:t>With a 20% VAT, firm keeps 80% of every additional dollar of profit, period.  Strong incentive to reduce expenditures and earn profit.</a:t>
            </a:r>
          </a:p>
          <a:p>
            <a:pPr lvl="1"/>
            <a:r>
              <a:rPr lang="en-US" dirty="0" smtClean="0"/>
              <a:t>Low administrative cost</a:t>
            </a:r>
          </a:p>
          <a:p>
            <a:pPr lvl="2"/>
            <a:r>
              <a:rPr lang="en-US" dirty="0" smtClean="0"/>
              <a:t>Current system taxes all business (15 million) and all individuals (100 million).  Proposed system taxes only businesses.  Billions will be saved in administrative costs.</a:t>
            </a:r>
          </a:p>
          <a:p>
            <a:pPr lvl="2"/>
            <a:r>
              <a:rPr lang="en-US" dirty="0" smtClean="0"/>
              <a:t>Businesses are set up to collect and pay taxes, individuals are not.</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a:xfrm>
            <a:off x="457200" y="1447800"/>
            <a:ext cx="8229600" cy="4678363"/>
          </a:xfrm>
        </p:spPr>
        <p:txBody>
          <a:bodyPr>
            <a:normAutofit fontScale="92500" lnSpcReduction="10000"/>
          </a:bodyPr>
          <a:lstStyle/>
          <a:p>
            <a:r>
              <a:rPr lang="en-US" dirty="0" smtClean="0"/>
              <a:t>Economic criteria (cont’d.):</a:t>
            </a:r>
          </a:p>
          <a:p>
            <a:pPr lvl="1"/>
            <a:r>
              <a:rPr lang="en-US" dirty="0" smtClean="0"/>
              <a:t>Low compliance cost</a:t>
            </a:r>
          </a:p>
          <a:p>
            <a:pPr lvl="2"/>
            <a:r>
              <a:rPr lang="en-US" dirty="0" smtClean="0"/>
              <a:t>Under current system $35B wasted on compliance cost (legal tax avoidance).  Under the proposed system, most of this waste is eliminated (all eliminated for individuals)</a:t>
            </a:r>
          </a:p>
          <a:p>
            <a:pPr lvl="2"/>
            <a:r>
              <a:rPr lang="en-US" dirty="0" smtClean="0"/>
              <a:t>To keep compliance costs low, a calculation-type VAT is recommended (not an invoice-type VAT); use a single-rate, universally applied VAT, or convert GATT to origin principle.</a:t>
            </a:r>
          </a:p>
          <a:p>
            <a:pPr lvl="1"/>
            <a:r>
              <a:rPr lang="en-US" dirty="0" smtClean="0"/>
              <a:t>Promotes tax harmony in international trade</a:t>
            </a:r>
          </a:p>
          <a:p>
            <a:pPr lvl="2"/>
            <a:r>
              <a:rPr lang="en-US" dirty="0" smtClean="0"/>
              <a:t>Under the GATT, the VAT may be removed from exports (cannot do this under the current income-tax system, placing the US at a disadvantage in international trade)</a:t>
            </a:r>
            <a:endParaRPr lang="en-US" dirty="0"/>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a:xfrm>
            <a:off x="457200" y="1219200"/>
            <a:ext cx="8229600" cy="4906963"/>
          </a:xfrm>
        </p:spPr>
        <p:txBody>
          <a:bodyPr>
            <a:normAutofit fontScale="85000" lnSpcReduction="10000"/>
          </a:bodyPr>
          <a:lstStyle/>
          <a:p>
            <a:r>
              <a:rPr lang="en-US" dirty="0" smtClean="0"/>
              <a:t>Economic criteria (cont’d.):</a:t>
            </a:r>
          </a:p>
          <a:p>
            <a:pPr lvl="1"/>
            <a:r>
              <a:rPr lang="en-US" dirty="0" smtClean="0"/>
              <a:t>Promotes tax harmony among federal, state and local governments</a:t>
            </a:r>
          </a:p>
          <a:p>
            <a:pPr lvl="2"/>
            <a:r>
              <a:rPr lang="en-US" dirty="0" smtClean="0"/>
              <a:t>Under the proposed system, the VAT would be imposed at a uniform rate over the nation</a:t>
            </a:r>
          </a:p>
          <a:p>
            <a:pPr lvl="2"/>
            <a:r>
              <a:rPr lang="en-US" dirty="0" smtClean="0"/>
              <a:t>The VAT would replace all federal, state and local income taxes, and subsume all state and local sales taxes</a:t>
            </a:r>
          </a:p>
          <a:p>
            <a:pPr lvl="1"/>
            <a:r>
              <a:rPr lang="en-US" dirty="0" smtClean="0"/>
              <a:t>High incentive to use equity financing over debt financing</a:t>
            </a:r>
          </a:p>
          <a:p>
            <a:pPr lvl="2"/>
            <a:r>
              <a:rPr lang="en-US" dirty="0" smtClean="0"/>
              <a:t>Under current system, interest payments are deductible to business, but dividends are not; firs have strong incentive to use debt financing over equity financing</a:t>
            </a:r>
          </a:p>
          <a:p>
            <a:pPr lvl="2"/>
            <a:r>
              <a:rPr lang="en-US" dirty="0" smtClean="0"/>
              <a:t>Under proposed system interest payments are still tax deductible, but  a t a lower rate (20% vs. 50%).  The profit from which dividends are paid is also taxed at a lower rate (20% vs. 50%).  Incentive for debt financing is dramatically reduced.</a:t>
            </a:r>
            <a:endParaRPr lang="en-US"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Economic criteria (cont’d.):</a:t>
            </a:r>
          </a:p>
          <a:p>
            <a:pPr lvl="1"/>
            <a:r>
              <a:rPr lang="en-US" dirty="0" smtClean="0"/>
              <a:t>High economic efficiency</a:t>
            </a:r>
          </a:p>
          <a:p>
            <a:pPr lvl="2"/>
            <a:r>
              <a:rPr lang="en-US" dirty="0" smtClean="0"/>
              <a:t>VAT is economically neutral (no incentive to change the mix of the factors of production)</a:t>
            </a:r>
          </a:p>
          <a:p>
            <a:pPr lvl="2"/>
            <a:r>
              <a:rPr lang="en-US" dirty="0" smtClean="0"/>
              <a:t>Incentives of current system create economic distortions and reduce the efficiency of allocation of resources</a:t>
            </a:r>
          </a:p>
          <a:p>
            <a:pPr lvl="1"/>
            <a:r>
              <a:rPr lang="en-US" dirty="0" smtClean="0"/>
              <a:t>Contributes to economic growth and stability</a:t>
            </a:r>
          </a:p>
          <a:p>
            <a:pPr lvl="2"/>
            <a:r>
              <a:rPr lang="en-US" dirty="0" smtClean="0"/>
              <a:t>Because of narrow base (individual taxable income and corporate profits), current system cannot produce required revenue at low tax rates.  Progressivity and volatility of corporate profit base contribute to large tax deficits in recessions and an increasing national debt.</a:t>
            </a:r>
          </a:p>
          <a:p>
            <a:pPr lvl="2"/>
            <a:r>
              <a:rPr lang="en-US" dirty="0" smtClean="0"/>
              <a:t>Massive government debt tends to drive up interest rates, reduces investment; printing money (“Quantitative Easing”) to pay off debt causes inflation.</a:t>
            </a:r>
            <a:endParaRPr lang="en-US"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Economic criteria (cont’d.):</a:t>
            </a:r>
          </a:p>
          <a:p>
            <a:pPr lvl="1"/>
            <a:r>
              <a:rPr lang="en-US" dirty="0" smtClean="0"/>
              <a:t>Does not destroy capital accumulation</a:t>
            </a:r>
          </a:p>
          <a:p>
            <a:pPr lvl="2"/>
            <a:r>
              <a:rPr lang="en-US" dirty="0" smtClean="0"/>
              <a:t>Continue the present estate, inheritance and gift taxes</a:t>
            </a:r>
          </a:p>
          <a:p>
            <a:pPr lvl="2"/>
            <a:r>
              <a:rPr lang="en-US" dirty="0" smtClean="0"/>
              <a:t>Continue property taxes on real estate and immovable property</a:t>
            </a:r>
          </a:p>
          <a:p>
            <a:pPr lvl="2"/>
            <a:r>
              <a:rPr lang="en-US" dirty="0" smtClean="0"/>
              <a:t>Net wealth taxes not recommended, because of their privacy-intrusive nature</a:t>
            </a:r>
          </a:p>
          <a:p>
            <a:pPr lvl="1"/>
            <a:r>
              <a:rPr lang="en-US" dirty="0" smtClean="0"/>
              <a:t>Robustness: The ability to accommodate rate changes without introducing complications or economic distortions, or necessitating changes in the structure of the tax system</a:t>
            </a:r>
          </a:p>
          <a:p>
            <a:pPr lvl="2"/>
            <a:r>
              <a:rPr lang="en-US" dirty="0" smtClean="0"/>
              <a:t>Changing the VAT rate does not change the tax system structure, and does not distort the economy</a:t>
            </a:r>
          </a:p>
          <a:p>
            <a:pPr lvl="2"/>
            <a:r>
              <a:rPr lang="en-US" dirty="0" smtClean="0"/>
              <a:t>Changing rates or the tax base in the current system introduces complexity and economic distortions, complicates business planning</a:t>
            </a:r>
            <a:endParaRPr lang="en-US"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lstStyle/>
          <a:p>
            <a:r>
              <a:rPr lang="en-US" dirty="0" smtClean="0"/>
              <a:t>The US became a debtor nation in 1985</a:t>
            </a:r>
          </a:p>
          <a:p>
            <a:pPr lvl="1"/>
            <a:r>
              <a:rPr lang="en-US" dirty="0" smtClean="0"/>
              <a:t>Money wasted in interest payments</a:t>
            </a:r>
          </a:p>
          <a:p>
            <a:pPr lvl="1"/>
            <a:r>
              <a:rPr lang="en-US" dirty="0" smtClean="0"/>
              <a:t>Deprives poorer nations of loans</a:t>
            </a:r>
          </a:p>
          <a:p>
            <a:pPr lvl="1"/>
            <a:r>
              <a:rPr lang="en-US" dirty="0" smtClean="0"/>
              <a:t>Under current system, government pays retirements out of tax revenue.  Retirement expenditures are about 20% of all federal outlays.  Establishment of UTP would do much to wipe out the annual federal government budget deficit.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n-US" dirty="0" smtClean="0"/>
              <a:t>2. How Did It Happen? (cont'd.)</a:t>
            </a:r>
            <a:endParaRPr lang="en-US" dirty="0"/>
          </a:p>
        </p:txBody>
      </p:sp>
      <p:sp>
        <p:nvSpPr>
          <p:cNvPr id="3" name="Content Placeholder 2"/>
          <p:cNvSpPr>
            <a:spLocks noGrp="1"/>
          </p:cNvSpPr>
          <p:nvPr>
            <p:ph idx="1"/>
          </p:nvPr>
        </p:nvSpPr>
        <p:spPr>
          <a:xfrm>
            <a:off x="457200" y="1447801"/>
            <a:ext cx="8229600" cy="4724400"/>
          </a:xfrm>
        </p:spPr>
        <p:txBody>
          <a:bodyPr>
            <a:normAutofit fontScale="77500" lnSpcReduction="20000"/>
          </a:bodyPr>
          <a:lstStyle/>
          <a:p>
            <a:r>
              <a:rPr lang="en-US" dirty="0" smtClean="0"/>
              <a:t>Why is the US tax system so bad?</a:t>
            </a:r>
          </a:p>
          <a:p>
            <a:pPr lvl="1"/>
            <a:r>
              <a:rPr lang="en-US" dirty="0" smtClean="0"/>
              <a:t>In all areas except taxation, government relies on experts to design, build and operate systems:</a:t>
            </a:r>
          </a:p>
          <a:p>
            <a:pPr lvl="2"/>
            <a:r>
              <a:rPr lang="en-US" dirty="0" smtClean="0"/>
              <a:t>Interstate highway system</a:t>
            </a:r>
          </a:p>
          <a:p>
            <a:pPr lvl="2"/>
            <a:r>
              <a:rPr lang="en-US" dirty="0" smtClean="0"/>
              <a:t>Computers, consumer goods</a:t>
            </a:r>
          </a:p>
          <a:p>
            <a:pPr lvl="2"/>
            <a:r>
              <a:rPr lang="en-US" dirty="0" smtClean="0"/>
              <a:t>Man on the moon</a:t>
            </a:r>
          </a:p>
          <a:p>
            <a:pPr lvl="2"/>
            <a:r>
              <a:rPr lang="en-US" dirty="0" smtClean="0"/>
              <a:t>Pharmaceuticals</a:t>
            </a:r>
          </a:p>
          <a:p>
            <a:pPr lvl="2"/>
            <a:r>
              <a:rPr lang="en-US" dirty="0" smtClean="0"/>
              <a:t>Defense systems</a:t>
            </a:r>
          </a:p>
          <a:p>
            <a:pPr lvl="1"/>
            <a:r>
              <a:rPr lang="en-US" dirty="0" smtClean="0"/>
              <a:t>For taxation, it designed the tax code itself (thousands of pages of detailed rules and regulations).  The process is political, not based on modern principles of systems engineering.  Resulting system is inadequate to produce required revenues and destructive of liberty.</a:t>
            </a:r>
          </a:p>
          <a:p>
            <a:pPr lvl="1"/>
            <a:r>
              <a:rPr lang="en-US" dirty="0" smtClean="0"/>
              <a:t>The US Government is ostensibly inept at this job.  It is time to “do the job right,” and design and implement a good tax system.</a:t>
            </a:r>
            <a:endParaRPr lang="en-US" dirty="0"/>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about a National Wealth Tax?</a:t>
            </a:r>
          </a:p>
          <a:p>
            <a:pPr lvl="1"/>
            <a:r>
              <a:rPr lang="en-US" dirty="0" smtClean="0"/>
              <a:t>Income and wealth distributions are becoming more extreme (Gini index)</a:t>
            </a:r>
          </a:p>
          <a:p>
            <a:pPr lvl="1"/>
            <a:r>
              <a:rPr lang="en-US" dirty="0" smtClean="0"/>
              <a:t>Issue is not the number of wealthy people, it is one of having a small percentage of the population owning a large proportion of the nation’s wealth.</a:t>
            </a:r>
          </a:p>
          <a:p>
            <a:pPr lvl="1"/>
            <a:r>
              <a:rPr lang="en-US" dirty="0" smtClean="0"/>
              <a:t>Many countries use a national wealth tax (14 in 1986).  NWT is as intrusive as an income tax, and produces little revenue (so no point to extending it to the general population).</a:t>
            </a:r>
          </a:p>
          <a:p>
            <a:pPr lvl="1"/>
            <a:r>
              <a:rPr lang="en-US" dirty="0" smtClean="0"/>
              <a:t>Not recommended (would require Constitutional amendment)</a:t>
            </a:r>
          </a:p>
          <a:p>
            <a:pPr lvl="1"/>
            <a:endParaRPr lang="en-US"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A New Tax System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Modifications to estate, inheritance and gift taxes</a:t>
            </a:r>
          </a:p>
          <a:p>
            <a:pPr lvl="1"/>
            <a:r>
              <a:rPr lang="en-US" dirty="0" smtClean="0"/>
              <a:t>Current system has been ineffective in reducing extreme concentrations of wealth</a:t>
            </a:r>
          </a:p>
          <a:p>
            <a:pPr lvl="1"/>
            <a:r>
              <a:rPr lang="en-US" dirty="0" smtClean="0"/>
              <a:t>Should be modified to be more effective</a:t>
            </a:r>
          </a:p>
          <a:p>
            <a:pPr lvl="1"/>
            <a:r>
              <a:rPr lang="en-US" dirty="0" smtClean="0"/>
              <a:t>These details are not addressed here</a:t>
            </a:r>
          </a:p>
          <a:p>
            <a:r>
              <a:rPr lang="en-US" dirty="0" smtClean="0"/>
              <a:t>The next step: the detailed design of a new tax system</a:t>
            </a:r>
          </a:p>
          <a:p>
            <a:pPr lvl="1"/>
            <a:r>
              <a:rPr lang="en-US" dirty="0" smtClean="0"/>
              <a:t>Type of VAT, rate structure, exclusions and exclusion method  (exemption or zero-rating); transition</a:t>
            </a:r>
          </a:p>
          <a:p>
            <a:pPr lvl="1"/>
            <a:r>
              <a:rPr lang="en-US" dirty="0" smtClean="0"/>
              <a:t>Systems engineering is a proven, systematic, logical methodology for accomplishing this.</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 What Can Be Done?</a:t>
            </a:r>
            <a:endParaRPr lang="en-US"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dirty="0" smtClean="0"/>
              <a:t>How to eliminate the personal income tax and business profit tax</a:t>
            </a:r>
          </a:p>
          <a:p>
            <a:pPr lvl="1"/>
            <a:r>
              <a:rPr lang="en-US" dirty="0" smtClean="0"/>
              <a:t>Book proposed appeals to Congress; this has not worked.</a:t>
            </a:r>
          </a:p>
          <a:p>
            <a:pPr lvl="1"/>
            <a:r>
              <a:rPr lang="en-US" dirty="0" smtClean="0"/>
              <a:t>The severe shortcomings of these taxes (intrusiveness, inequity, inefficiency, cost, destruction of freedoms) have not spurred a movement for change.  As predicted in this book in1987,  continued use of the income tax has led to large annual budget deficits and a monumental national debt.  The US is now the largest debtor nation in the world.</a:t>
            </a:r>
          </a:p>
          <a:p>
            <a:pPr lvl="1"/>
            <a:r>
              <a:rPr lang="en-US" dirty="0" smtClean="0"/>
              <a:t>Legislators enjoy fiddling with current system, know that the system itself is flawed, that no amount of fiddling will fix it, but have no interest in replacing it with a better one.</a:t>
            </a:r>
          </a:p>
          <a:p>
            <a:pPr lvl="1"/>
            <a:r>
              <a:rPr lang="en-US" dirty="0" smtClean="0"/>
              <a:t>Legislators use the present system as a “make work” project and a means of rewarding special-interest groups.</a:t>
            </a:r>
          </a:p>
          <a:p>
            <a:pPr lvl="1"/>
            <a:r>
              <a:rPr lang="en-US" dirty="0" smtClean="0"/>
              <a:t>The Tax Reform Act of 1986 is a hoax, a fraud, a cruel deception.  It has not solved the tax problem in this country; in many ways.  Nevertheless, it continues.  We have a complicated, costly, privacy intrusive system with serious sociological, political and economic shortcomings.  What can be done?</a:t>
            </a:r>
            <a:endParaRPr lang="en-US"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20. What If Letter Writing Doesn’t Work?</a:t>
            </a:r>
            <a:endParaRPr lang="en-US" sz="3600" dirty="0"/>
          </a:p>
        </p:txBody>
      </p:sp>
      <p:sp>
        <p:nvSpPr>
          <p:cNvPr id="3" name="Content Placeholder 2"/>
          <p:cNvSpPr>
            <a:spLocks noGrp="1"/>
          </p:cNvSpPr>
          <p:nvPr>
            <p:ph idx="1"/>
          </p:nvPr>
        </p:nvSpPr>
        <p:spPr/>
        <p:txBody>
          <a:bodyPr>
            <a:normAutofit/>
          </a:bodyPr>
          <a:lstStyle/>
          <a:p>
            <a:r>
              <a:rPr lang="en-US" dirty="0" smtClean="0"/>
              <a:t>How can meaningful tax reform be accomplished if pressure on Congress doesn’t work?</a:t>
            </a:r>
          </a:p>
          <a:p>
            <a:pPr lvl="1"/>
            <a:r>
              <a:rPr lang="en-US" dirty="0" smtClean="0"/>
              <a:t>This chapter explores additional efforts that may be considered, short of revolution.</a:t>
            </a:r>
          </a:p>
          <a:p>
            <a:pPr lvl="1">
              <a:buNone/>
            </a:pPr>
            <a:endParaRPr lang="en-US"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20. What If Letter Writing Doesn’t Work? (cont’d.)</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Does Congress not realize how much the income tax is despised?</a:t>
            </a:r>
          </a:p>
          <a:p>
            <a:pPr lvl="1"/>
            <a:r>
              <a:rPr lang="en-US" dirty="0" smtClean="0"/>
              <a:t>US Revolution of 1776 was over “taxation without representation.”  The Whiskey Rebellion of 1794 was over excise taxes.  The US government appears set on pushing its people to rebellion and revolution again.</a:t>
            </a:r>
          </a:p>
          <a:p>
            <a:pPr lvl="1"/>
            <a:r>
              <a:rPr lang="en-US" dirty="0" smtClean="0"/>
              <a:t>The income tax was forbidden under the original Constitution, but is now legal.</a:t>
            </a:r>
          </a:p>
          <a:p>
            <a:pPr lvl="2"/>
            <a:r>
              <a:rPr lang="en-US" dirty="0" smtClean="0"/>
              <a:t>Has fundamentally changed the relationship of the citizen to the government.   Sixteenth Amendment has gutted the Bill of Rights.  Income tax system requires careful monitoring of the activities of all citizens, annual review and questioning.</a:t>
            </a:r>
          </a:p>
          <a:p>
            <a:endParaRPr lang="en-US"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20. What If Letter Writing Doesn’t Work? (cont’d.)</a:t>
            </a:r>
            <a:endParaRPr lang="en-US" sz="2800" dirty="0"/>
          </a:p>
        </p:txBody>
      </p:sp>
      <p:sp>
        <p:nvSpPr>
          <p:cNvPr id="3" name="Content Placeholder 2"/>
          <p:cNvSpPr>
            <a:spLocks noGrp="1"/>
          </p:cNvSpPr>
          <p:nvPr>
            <p:ph idx="1"/>
          </p:nvPr>
        </p:nvSpPr>
        <p:spPr/>
        <p:txBody>
          <a:bodyPr>
            <a:normAutofit fontScale="77500" lnSpcReduction="20000"/>
          </a:bodyPr>
          <a:lstStyle/>
          <a:p>
            <a:r>
              <a:rPr lang="en-US" dirty="0" smtClean="0"/>
              <a:t>Decades of neglect of individual rights has caused the loss of much personal liberty in the US.</a:t>
            </a:r>
          </a:p>
          <a:p>
            <a:r>
              <a:rPr lang="en-US" dirty="0" smtClean="0"/>
              <a:t>An income tax system perverts the relationship of a citizen to his government, and characterizes his role as a revenue producer for the government (original Constitution considered mainly indirect taxes on business activity, not direct taxes on individuals, and severely restricted the latter).</a:t>
            </a:r>
          </a:p>
          <a:p>
            <a:r>
              <a:rPr lang="en-US" dirty="0" smtClean="0"/>
              <a:t>The framers of the Constitution tried to prevent the federal government from direct taxation, but Congress has thwarted their plan.</a:t>
            </a:r>
          </a:p>
          <a:p>
            <a:pPr lvl="1"/>
            <a:r>
              <a:rPr lang="en-US" dirty="0" smtClean="0"/>
              <a:t>The Sixteenth Amendment has gutted the liberty safeguards of the original Constitution.</a:t>
            </a:r>
            <a:endParaRPr lang="en-US" dirty="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20. What If Letter Writing Doesn’t Work? (cont’d.)</a:t>
            </a:r>
            <a:endParaRPr lang="en-US" sz="2800" dirty="0"/>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r>
              <a:rPr lang="en-US" dirty="0" smtClean="0"/>
              <a:t>Can a revolution be averted?</a:t>
            </a:r>
          </a:p>
          <a:p>
            <a:pPr lvl="1"/>
            <a:r>
              <a:rPr lang="en-US" dirty="0" smtClean="0"/>
              <a:t>Historically, the response of Americans to tax oppression has been dramatic: revolution.</a:t>
            </a:r>
          </a:p>
          <a:p>
            <a:pPr lvl="1"/>
            <a:r>
              <a:rPr lang="en-US" dirty="0" smtClean="0"/>
              <a:t>The original Constitution severely restricted the tax powers of the government, and outlawed the very type of tax system we have today.</a:t>
            </a:r>
          </a:p>
          <a:p>
            <a:pPr lvl="1"/>
            <a:r>
              <a:rPr lang="en-US" dirty="0" smtClean="0"/>
              <a:t>A continuing series of Tax Reforms and regulations has not solved the serious deficiencies of the current system.</a:t>
            </a:r>
          </a:p>
          <a:p>
            <a:pPr lvl="1"/>
            <a:r>
              <a:rPr lang="en-US" dirty="0" smtClean="0"/>
              <a:t>The US population has a high tolerance for bad laws.</a:t>
            </a:r>
          </a:p>
          <a:p>
            <a:pPr lvl="1"/>
            <a:r>
              <a:rPr lang="en-US" dirty="0" smtClean="0"/>
              <a:t>The Sixteenth Amendment has nullified most of the Bill of Rights.</a:t>
            </a:r>
          </a:p>
          <a:p>
            <a:pPr lvl="1"/>
            <a:r>
              <a:rPr lang="en-US" dirty="0" smtClean="0"/>
              <a:t>A Constitutional amendment is needed to protect privacy (an explicit right to privacy does not exist, but emanates from the Bill of Rights)</a:t>
            </a:r>
          </a:p>
          <a:p>
            <a:pPr lvl="1"/>
            <a:r>
              <a:rPr lang="en-US" dirty="0" smtClean="0"/>
              <a:t>As predicted in 1987, the inadequate US income tax system resulted in large annual deficits and a massive national debt.</a:t>
            </a:r>
          </a:p>
          <a:p>
            <a:pPr lvl="1"/>
            <a:r>
              <a:rPr lang="en-US" dirty="0" smtClean="0"/>
              <a:t>To date, despite this prediction fulfillment, no methods and no amount of effort has succeeded </a:t>
            </a:r>
            <a:r>
              <a:rPr lang="en-US" smtClean="0"/>
              <a:t>in eliminating </a:t>
            </a:r>
            <a:r>
              <a:rPr lang="en-US" dirty="0" smtClean="0"/>
              <a:t>the income tax system and replacing it with an adequate tax system.</a:t>
            </a:r>
          </a:p>
          <a:p>
            <a:pPr lvl="1"/>
            <a:r>
              <a:rPr lang="en-US" dirty="0" smtClean="0"/>
              <a:t>The future does not look good.</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fontScale="77500" lnSpcReduction="20000"/>
          </a:bodyPr>
          <a:lstStyle/>
          <a:p>
            <a:r>
              <a:rPr lang="en-US" i="1" dirty="0" smtClean="0"/>
              <a:t>Tax Revolt: The Battle for the Constitution </a:t>
            </a:r>
            <a:r>
              <a:rPr lang="en-US" dirty="0" smtClean="0"/>
              <a:t>by Marvin A. Larson</a:t>
            </a:r>
          </a:p>
          <a:p>
            <a:r>
              <a:rPr lang="en-US" i="1" dirty="0" smtClean="0"/>
              <a:t>To Harass Our People: The IRS and Government Abuse of Power </a:t>
            </a:r>
            <a:r>
              <a:rPr lang="en-US" dirty="0" smtClean="0"/>
              <a:t>by George V. Hansen</a:t>
            </a:r>
          </a:p>
          <a:p>
            <a:r>
              <a:rPr lang="en-US" i="1" dirty="0" smtClean="0"/>
              <a:t>Civil Liberties and American Democracy </a:t>
            </a:r>
            <a:r>
              <a:rPr lang="en-US" dirty="0" smtClean="0"/>
              <a:t>by John Brigham</a:t>
            </a:r>
          </a:p>
          <a:p>
            <a:r>
              <a:rPr lang="en-US" i="1" dirty="0" smtClean="0"/>
              <a:t>Public Finance in Theory and Practice </a:t>
            </a:r>
            <a:r>
              <a:rPr lang="en-US" dirty="0" smtClean="0"/>
              <a:t>by Richard A. and Peggy B. Musgrave</a:t>
            </a:r>
          </a:p>
          <a:p>
            <a:r>
              <a:rPr lang="en-US" i="1" dirty="0" smtClean="0"/>
              <a:t>The Value-Added Tax </a:t>
            </a:r>
            <a:r>
              <a:rPr lang="en-US" dirty="0" smtClean="0"/>
              <a:t>by Charles E. McClure, Jr.</a:t>
            </a:r>
          </a:p>
          <a:p>
            <a:r>
              <a:rPr lang="en-US" i="1" dirty="0" smtClean="0"/>
              <a:t>The Economics of VAT </a:t>
            </a:r>
            <a:r>
              <a:rPr lang="en-US" dirty="0" smtClean="0"/>
              <a:t>by Richard W. Lindholm</a:t>
            </a:r>
          </a:p>
          <a:p>
            <a:r>
              <a:rPr lang="en-US" i="1" dirty="0" smtClean="0"/>
              <a:t>Systems Engineering and Analysis </a:t>
            </a:r>
            <a:r>
              <a:rPr lang="en-US" dirty="0" smtClean="0"/>
              <a:t>by Benjamin S. Blanchard and Wolter J. Fabrycky</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The Income Tax Monster</a:t>
            </a:r>
            <a:endParaRPr lang="en-US" dirty="0"/>
          </a:p>
        </p:txBody>
      </p:sp>
      <p:sp>
        <p:nvSpPr>
          <p:cNvPr id="3" name="Content Placeholder 2"/>
          <p:cNvSpPr>
            <a:spLocks noGrp="1"/>
          </p:cNvSpPr>
          <p:nvPr>
            <p:ph idx="1"/>
          </p:nvPr>
        </p:nvSpPr>
        <p:spPr/>
        <p:txBody>
          <a:bodyPr>
            <a:normAutofit lnSpcReduction="10000"/>
          </a:bodyPr>
          <a:lstStyle/>
          <a:p>
            <a:r>
              <a:rPr lang="en-US" dirty="0" smtClean="0"/>
              <a:t>The income tax has severe sociopolitical and economic drawbacks</a:t>
            </a:r>
          </a:p>
          <a:p>
            <a:pPr lvl="1"/>
            <a:r>
              <a:rPr lang="en-US" dirty="0" smtClean="0"/>
              <a:t>Sociopolitical problems: perceived unfairness, heavy tax burden</a:t>
            </a:r>
          </a:p>
          <a:p>
            <a:pPr lvl="1"/>
            <a:r>
              <a:rPr lang="en-US" dirty="0" smtClean="0"/>
              <a:t>Economic problems: discourages economic growth, stability, efficient use of resources, high employment</a:t>
            </a:r>
          </a:p>
          <a:p>
            <a:pPr lvl="1"/>
            <a:r>
              <a:rPr lang="en-US" dirty="0" smtClean="0"/>
              <a:t>Inadequate source of revenue: unstable, and unable to raise sufficient revenue to cover the national budget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This set of presentation graphics (“slides”) follows the order of the book.</a:t>
            </a:r>
          </a:p>
          <a:p>
            <a:r>
              <a:rPr lang="en-US" dirty="0" smtClean="0"/>
              <a:t>Slide headings correspond generally to the subsection headings of the book.</a:t>
            </a:r>
          </a:p>
          <a:p>
            <a:r>
              <a:rPr lang="en-US" dirty="0" smtClean="0"/>
              <a:t>All key points are cited here.</a:t>
            </a:r>
          </a:p>
          <a:p>
            <a:r>
              <a:rPr lang="en-US" dirty="0" smtClean="0"/>
              <a:t>The book was written in 1987.  </a:t>
            </a:r>
            <a:r>
              <a:rPr lang="en-US" smtClean="0"/>
              <a:t>Data </a:t>
            </a:r>
            <a:r>
              <a:rPr lang="en-US" smtClean="0"/>
              <a:t>have </a:t>
            </a:r>
            <a:r>
              <a:rPr lang="en-US" dirty="0" smtClean="0"/>
              <a:t>changed, but the basic concepts are still valid.</a:t>
            </a:r>
          </a:p>
          <a:p>
            <a:r>
              <a:rPr lang="en-US" dirty="0" smtClean="0"/>
              <a:t>The “updating” on the front page refers to updating of data and facts (e.g., historical events such as mandatory health coverage)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Income Tax Monster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Nine major problems (the next nine chapters)</a:t>
            </a:r>
          </a:p>
          <a:p>
            <a:pPr lvl="1"/>
            <a:r>
              <a:rPr lang="en-US" dirty="0" smtClean="0"/>
              <a:t>1. The income tax has destroyed the privacy of the American Citizen</a:t>
            </a:r>
          </a:p>
          <a:p>
            <a:pPr lvl="1"/>
            <a:r>
              <a:rPr lang="en-US" dirty="0" smtClean="0"/>
              <a:t>2. The income tax has spawned an American Gestapo</a:t>
            </a:r>
          </a:p>
          <a:p>
            <a:pPr lvl="1"/>
            <a:r>
              <a:rPr lang="en-US" dirty="0" smtClean="0"/>
              <a:t>3. The income tax has weakened the Constitution</a:t>
            </a:r>
          </a:p>
          <a:p>
            <a:pPr lvl="1"/>
            <a:r>
              <a:rPr lang="en-US" dirty="0" smtClean="0"/>
              <a:t>4. The income tax is unfair</a:t>
            </a:r>
          </a:p>
          <a:p>
            <a:pPr lvl="1"/>
            <a:r>
              <a:rPr lang="en-US" dirty="0" smtClean="0"/>
              <a:t>5. The income tax is corrupting the country</a:t>
            </a:r>
          </a:p>
          <a:p>
            <a:pPr lvl="1"/>
            <a:r>
              <a:rPr lang="en-US" dirty="0" smtClean="0"/>
              <a:t>6. The income tax is too complicated</a:t>
            </a:r>
          </a:p>
          <a:p>
            <a:pPr lvl="1"/>
            <a:r>
              <a:rPr lang="en-US" dirty="0" smtClean="0"/>
              <a:t>7. The income tax has serious economic deficiencies</a:t>
            </a:r>
          </a:p>
          <a:p>
            <a:pPr lvl="1"/>
            <a:r>
              <a:rPr lang="en-US" dirty="0" smtClean="0"/>
              <a:t>8. The cost of administering and complying with the income tax is very high</a:t>
            </a:r>
          </a:p>
          <a:p>
            <a:pPr lvl="1"/>
            <a:r>
              <a:rPr lang="en-US" dirty="0" smtClean="0"/>
              <a:t>9. The income tax base is contributing to economic collapse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The Income Tax Monster (cont’d.)</a:t>
            </a:r>
            <a:endParaRPr lang="en-US" dirty="0"/>
          </a:p>
        </p:txBody>
      </p:sp>
      <p:sp>
        <p:nvSpPr>
          <p:cNvPr id="3" name="Content Placeholder 2"/>
          <p:cNvSpPr>
            <a:spLocks noGrp="1"/>
          </p:cNvSpPr>
          <p:nvPr>
            <p:ph idx="1"/>
          </p:nvPr>
        </p:nvSpPr>
        <p:spPr>
          <a:xfrm>
            <a:off x="457200" y="1295400"/>
            <a:ext cx="8229600" cy="4830763"/>
          </a:xfrm>
        </p:spPr>
        <p:txBody>
          <a:bodyPr>
            <a:normAutofit fontScale="77500" lnSpcReduction="20000"/>
          </a:bodyPr>
          <a:lstStyle/>
          <a:p>
            <a:r>
              <a:rPr lang="en-US" dirty="0" smtClean="0"/>
              <a:t>To date, all tax reform has failed</a:t>
            </a:r>
          </a:p>
          <a:p>
            <a:pPr lvl="1"/>
            <a:r>
              <a:rPr lang="en-US" dirty="0" smtClean="0"/>
              <a:t>The last major tax reform was the Tax Reform Act of 1986.</a:t>
            </a:r>
          </a:p>
          <a:p>
            <a:pPr lvl="1"/>
            <a:r>
              <a:rPr lang="en-US" dirty="0" smtClean="0"/>
              <a:t>The inadequacies of the income tax system were not addressed by that Act, and have continued.</a:t>
            </a:r>
          </a:p>
          <a:p>
            <a:pPr lvl="1"/>
            <a:r>
              <a:rPr lang="en-US" dirty="0" smtClean="0"/>
              <a:t>Under Tax Reform, the income tax is even more complicated than before (the Act started out as the Tax Reform </a:t>
            </a:r>
            <a:r>
              <a:rPr lang="en-US" i="1" dirty="0" smtClean="0"/>
              <a:t>and Simplification </a:t>
            </a:r>
            <a:r>
              <a:rPr lang="en-US" dirty="0" smtClean="0"/>
              <a:t>Act of 1986!).</a:t>
            </a:r>
          </a:p>
          <a:p>
            <a:pPr lvl="1"/>
            <a:r>
              <a:rPr lang="en-US" dirty="0" smtClean="0"/>
              <a:t>Meaningful tax reform will not come easy (government enjoys the high degree of individual monitoring and control required to implement the current system).</a:t>
            </a:r>
          </a:p>
          <a:p>
            <a:pPr lvl="1"/>
            <a:r>
              <a:rPr lang="en-US" dirty="0" smtClean="0"/>
              <a:t>This book was written because the Tax Reform Act of 1986 (and all subsequent revisions) did not address the fundamental inadequacies of the income tax.</a:t>
            </a:r>
          </a:p>
          <a:p>
            <a:pPr lvl="1"/>
            <a:r>
              <a:rPr lang="en-US" dirty="0" smtClean="0"/>
              <a:t>This book presents the top-level design for a good tax system, based on the principles of systems engineering.</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The Assault on Privacy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Privacy is a valuable asset</a:t>
            </a:r>
          </a:p>
          <a:p>
            <a:r>
              <a:rPr lang="en-US" dirty="0" smtClean="0"/>
              <a:t>Is there a legal right to privacy?</a:t>
            </a:r>
          </a:p>
          <a:p>
            <a:r>
              <a:rPr lang="en-US" dirty="0" smtClean="0"/>
              <a:t>The Social Security Number (SSN) was originally simply a retirement account number, not a universal citizen identification number</a:t>
            </a:r>
          </a:p>
          <a:p>
            <a:r>
              <a:rPr lang="en-US" dirty="0" smtClean="0"/>
              <a:t>The US Government’s commitment to protect privacy is waning</a:t>
            </a:r>
          </a:p>
          <a:p>
            <a:r>
              <a:rPr lang="en-US" dirty="0" smtClean="0"/>
              <a:t>The computer age has created a demand for a unique, universal, permanent identifier</a:t>
            </a:r>
          </a:p>
          <a:p>
            <a:r>
              <a:rPr lang="en-US" dirty="0" smtClean="0"/>
              <a:t>The SSN is an ideal universal identifier</a:t>
            </a:r>
          </a:p>
          <a:p>
            <a:r>
              <a:rPr lang="en-US" dirty="0" smtClean="0"/>
              <a:t>Use of the SSN as an identifier is growing</a:t>
            </a:r>
          </a:p>
          <a:p>
            <a:r>
              <a:rPr lang="en-US" dirty="0" smtClean="0"/>
              <a:t>The information business is big business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The Assault on Privacy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use of deceptive information-extraction procedures is common</a:t>
            </a:r>
          </a:p>
          <a:p>
            <a:r>
              <a:rPr lang="en-US" dirty="0" smtClean="0"/>
              <a:t>Coordination of Benefits – a very effective tool for privacy intrusion</a:t>
            </a:r>
          </a:p>
          <a:p>
            <a:r>
              <a:rPr lang="en-US" dirty="0" smtClean="0"/>
              <a:t>Coercion and harassment await those who resist submission of their SSNs</a:t>
            </a:r>
          </a:p>
          <a:p>
            <a:r>
              <a:rPr lang="en-US" dirty="0" smtClean="0"/>
              <a:t>The growing use of computers increases the demand for a permanent, unique, universal identifier</a:t>
            </a:r>
          </a:p>
          <a:p>
            <a:r>
              <a:rPr lang="en-US" dirty="0" smtClean="0"/>
              <a:t>Modern DBMSs need keys such as the SSN</a:t>
            </a:r>
          </a:p>
          <a:p>
            <a:r>
              <a:rPr lang="en-US" dirty="0" smtClean="0"/>
              <a:t>Concern over the loss of privacy in the US is mounting</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The Assault on Privacy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pressure on you to release your SSN is intense</a:t>
            </a:r>
          </a:p>
          <a:p>
            <a:r>
              <a:rPr lang="en-US" dirty="0" smtClean="0"/>
              <a:t>Submit to release of your SSN or face disenfranchisement</a:t>
            </a:r>
          </a:p>
          <a:p>
            <a:r>
              <a:rPr lang="en-US" dirty="0" smtClean="0"/>
              <a:t>Submit to release of your tax return – or lose your passport</a:t>
            </a:r>
          </a:p>
          <a:p>
            <a:r>
              <a:rPr lang="en-US" dirty="0" smtClean="0"/>
              <a:t>Release your SSN to the Government – or go without a job</a:t>
            </a:r>
          </a:p>
          <a:p>
            <a:r>
              <a:rPr lang="en-US" dirty="0" smtClean="0"/>
              <a:t>Release your SSN to your bank – or go without a bank account</a:t>
            </a:r>
          </a:p>
          <a:p>
            <a:r>
              <a:rPr lang="en-US" dirty="0" smtClean="0"/>
              <a:t>Protect your privacy at your peril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The Assault on Privacy (cont’d.)</a:t>
            </a:r>
            <a:endParaRPr lang="en-US" dirty="0"/>
          </a:p>
        </p:txBody>
      </p:sp>
      <p:sp>
        <p:nvSpPr>
          <p:cNvPr id="3" name="Content Placeholder 2"/>
          <p:cNvSpPr>
            <a:spLocks noGrp="1"/>
          </p:cNvSpPr>
          <p:nvPr>
            <p:ph idx="1"/>
          </p:nvPr>
        </p:nvSpPr>
        <p:spPr/>
        <p:txBody>
          <a:bodyPr/>
          <a:lstStyle/>
          <a:p>
            <a:r>
              <a:rPr lang="en-US" dirty="0" smtClean="0"/>
              <a:t>Modern computer technology can link together distributed data</a:t>
            </a:r>
          </a:p>
          <a:p>
            <a:r>
              <a:rPr lang="en-US" dirty="0" smtClean="0"/>
              <a:t>Use of the SSN identifier is increasing dramatically</a:t>
            </a:r>
          </a:p>
          <a:p>
            <a:r>
              <a:rPr lang="en-US" dirty="0" smtClean="0"/>
              <a:t>The move to SSNs for children</a:t>
            </a:r>
          </a:p>
          <a:p>
            <a:r>
              <a:rPr lang="en-US" dirty="0" smtClean="0"/>
              <a:t>Individuals have suffered a tremendous loss of privacy in the US</a:t>
            </a:r>
          </a:p>
          <a:p>
            <a:r>
              <a:rPr lang="en-US" dirty="0" smtClean="0"/>
              <a:t>Institutional defamation of character</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The Assault on Privacy (cont’d.)</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desire for privacy</a:t>
            </a:r>
          </a:p>
          <a:p>
            <a:r>
              <a:rPr lang="en-US" dirty="0" smtClean="0"/>
              <a:t>The argument for personal control of distribution of personal information</a:t>
            </a:r>
          </a:p>
          <a:p>
            <a:r>
              <a:rPr lang="en-US" dirty="0" smtClean="0"/>
              <a:t>Revealing well-kept secrets</a:t>
            </a:r>
          </a:p>
          <a:p>
            <a:r>
              <a:rPr lang="en-US" dirty="0" smtClean="0"/>
              <a:t>Forgive and forget</a:t>
            </a:r>
          </a:p>
          <a:p>
            <a:r>
              <a:rPr lang="en-US" dirty="0" smtClean="0"/>
              <a:t>“If you’ve done nothing wrong, you’ve nothing to hide”</a:t>
            </a:r>
          </a:p>
          <a:p>
            <a:r>
              <a:rPr lang="en-US" dirty="0" smtClean="0"/>
              <a:t>The move toward a national identification number</a:t>
            </a:r>
          </a:p>
          <a:p>
            <a:r>
              <a:rPr lang="en-US" dirty="0" smtClean="0"/>
              <a:t>Privacy of the individual represents protection of imperfect human beings from imperfect laws</a:t>
            </a:r>
          </a:p>
          <a:p>
            <a:r>
              <a:rPr lang="en-US" dirty="0" smtClean="0"/>
              <a:t>Most citizens don’t view changing the law as practicable; privacy is a buffer against unreasonable laws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The Assault on Privacy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road to participatory democracy is rocky – and a slippery slope</a:t>
            </a:r>
          </a:p>
          <a:p>
            <a:r>
              <a:rPr lang="en-US" dirty="0" smtClean="0"/>
              <a:t>It is demeaning of human beings to be registered and monitored (like dogs and inmates!)</a:t>
            </a:r>
          </a:p>
          <a:p>
            <a:r>
              <a:rPr lang="en-US" dirty="0" smtClean="0"/>
              <a:t>Why the SSN survives</a:t>
            </a:r>
          </a:p>
          <a:p>
            <a:r>
              <a:rPr lang="en-US" dirty="0" smtClean="0"/>
              <a:t>The shift to an information economy has increased demand for information system identifiers</a:t>
            </a:r>
          </a:p>
          <a:p>
            <a:r>
              <a:rPr lang="en-US" dirty="0" smtClean="0"/>
              <a:t>Government intrusion on privacy may be warranted in some situations – but the income tax isn’t one of them</a:t>
            </a:r>
          </a:p>
          <a:p>
            <a:r>
              <a:rPr lang="en-US" dirty="0" smtClean="0"/>
              <a:t>The potential for abuse of the SSN is profound</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 American Gestapo?</a:t>
            </a:r>
            <a:endParaRPr lang="en-US" dirty="0"/>
          </a:p>
        </p:txBody>
      </p:sp>
      <p:sp>
        <p:nvSpPr>
          <p:cNvPr id="3" name="Content Placeholder 2"/>
          <p:cNvSpPr>
            <a:spLocks noGrp="1"/>
          </p:cNvSpPr>
          <p:nvPr>
            <p:ph idx="1"/>
          </p:nvPr>
        </p:nvSpPr>
        <p:spPr/>
        <p:txBody>
          <a:bodyPr/>
          <a:lstStyle/>
          <a:p>
            <a:r>
              <a:rPr lang="en-US" dirty="0" smtClean="0"/>
              <a:t>Tax court – guilty until proved innocent</a:t>
            </a:r>
          </a:p>
          <a:p>
            <a:r>
              <a:rPr lang="en-US" dirty="0" smtClean="0"/>
              <a:t>Many people regard the IRS as an American Gestapo – because it uses Gestapo tactics</a:t>
            </a:r>
          </a:p>
          <a:p>
            <a:r>
              <a:rPr lang="en-US" dirty="0" smtClean="0"/>
              <a:t>Two books: </a:t>
            </a:r>
            <a:r>
              <a:rPr lang="en-US" i="1" dirty="0" smtClean="0"/>
              <a:t>Tax Revolt</a:t>
            </a:r>
            <a:r>
              <a:rPr lang="en-US" dirty="0" smtClean="0"/>
              <a:t> by Martin A. Larson and </a:t>
            </a:r>
            <a:r>
              <a:rPr lang="en-US" i="1" dirty="0" smtClean="0"/>
              <a:t>To Harass Our People</a:t>
            </a:r>
            <a:r>
              <a:rPr lang="en-US" dirty="0" smtClean="0"/>
              <a:t> by George V. Hansen</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 American Gestapo? (cont’d.)</a:t>
            </a:r>
            <a:endParaRPr lang="en-US" dirty="0"/>
          </a:p>
        </p:txBody>
      </p:sp>
      <p:sp>
        <p:nvSpPr>
          <p:cNvPr id="3" name="Content Placeholder 2"/>
          <p:cNvSpPr>
            <a:spLocks noGrp="1"/>
          </p:cNvSpPr>
          <p:nvPr>
            <p:ph idx="1"/>
          </p:nvPr>
        </p:nvSpPr>
        <p:spPr/>
        <p:txBody>
          <a:bodyPr>
            <a:normAutofit fontScale="70000" lnSpcReduction="20000"/>
          </a:bodyPr>
          <a:lstStyle/>
          <a:p>
            <a:r>
              <a:rPr lang="en-US" i="1" dirty="0" smtClean="0"/>
              <a:t>Tax Revolt </a:t>
            </a:r>
            <a:r>
              <a:rPr lang="en-US" dirty="0" smtClean="0"/>
              <a:t>by Martin A. Larson cites many abuses committed by the IRS against US citizens, and many practices of the IRS that are either illegal or in violation of the Bill of Rights:</a:t>
            </a:r>
          </a:p>
          <a:p>
            <a:pPr lvl="1"/>
            <a:r>
              <a:rPr lang="en-US" dirty="0" smtClean="0"/>
              <a:t>Monitoring of private telephone conversations</a:t>
            </a:r>
          </a:p>
          <a:p>
            <a:pPr lvl="1"/>
            <a:r>
              <a:rPr lang="en-US" dirty="0" smtClean="0"/>
              <a:t>Opening of private mail</a:t>
            </a:r>
          </a:p>
          <a:p>
            <a:pPr lvl="1"/>
            <a:r>
              <a:rPr lang="en-US" dirty="0" smtClean="0"/>
              <a:t>Burglarizing of people's homes and offices</a:t>
            </a:r>
          </a:p>
          <a:p>
            <a:pPr lvl="1"/>
            <a:r>
              <a:rPr lang="en-US" dirty="0" smtClean="0"/>
              <a:t>Electronic surveillance of private citizens</a:t>
            </a:r>
          </a:p>
          <a:p>
            <a:pPr lvl="1"/>
            <a:r>
              <a:rPr lang="en-US" dirty="0" smtClean="0"/>
              <a:t>Use of undercover agents</a:t>
            </a:r>
          </a:p>
          <a:p>
            <a:pPr lvl="1"/>
            <a:r>
              <a:rPr lang="en-US" dirty="0" smtClean="0"/>
              <a:t>Forcing US citizens to testify against themselves</a:t>
            </a:r>
          </a:p>
          <a:p>
            <a:pPr lvl="1"/>
            <a:r>
              <a:rPr lang="en-US" dirty="0" smtClean="0"/>
              <a:t>Forcing US citizens to prove their innocence on pain of severe punishment</a:t>
            </a:r>
          </a:p>
          <a:p>
            <a:pPr lvl="1"/>
            <a:r>
              <a:rPr lang="en-US" dirty="0" smtClean="0"/>
              <a:t>The widespread use of deceit, concealment, misrepresentation, threats, and lies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Take Back Your Freedom!</a:t>
            </a:r>
            <a:endParaRPr lang="en-US" dirty="0"/>
          </a:p>
        </p:txBody>
      </p:sp>
      <p:sp>
        <p:nvSpPr>
          <p:cNvPr id="3" name="Content Placeholder 2"/>
          <p:cNvSpPr>
            <a:spLocks noGrp="1"/>
          </p:cNvSpPr>
          <p:nvPr>
            <p:ph idx="1"/>
          </p:nvPr>
        </p:nvSpPr>
        <p:spPr/>
        <p:txBody>
          <a:bodyPr/>
          <a:lstStyle/>
          <a:p>
            <a:r>
              <a:rPr lang="en-US" dirty="0" smtClean="0"/>
              <a:t>The US tax system is a mess</a:t>
            </a:r>
          </a:p>
          <a:p>
            <a:pPr lvl="1"/>
            <a:r>
              <a:rPr lang="en-US" dirty="0" smtClean="0"/>
              <a:t>Complicated, burdensome, unfair</a:t>
            </a:r>
          </a:p>
          <a:p>
            <a:pPr lvl="1"/>
            <a:r>
              <a:rPr lang="en-US" dirty="0" smtClean="0"/>
              <a:t>Cannot produce required revenue, unstable</a:t>
            </a:r>
          </a:p>
          <a:p>
            <a:pPr lvl="1"/>
            <a:r>
              <a:rPr lang="en-US" dirty="0" smtClean="0"/>
              <a:t>Massive budget deficits and national debt</a:t>
            </a:r>
          </a:p>
          <a:p>
            <a:pPr lvl="1"/>
            <a:r>
              <a:rPr lang="en-US" dirty="0" smtClean="0"/>
              <a:t>US is now (since 1985) a debtor nation</a:t>
            </a:r>
          </a:p>
          <a:p>
            <a:pPr lvl="1"/>
            <a:r>
              <a:rPr lang="en-US" dirty="0" smtClean="0"/>
              <a:t>Administratively costly, invasive of privacy, encourages tax evasion, bad for int’l. trade, discourages saving, investment and production</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 American Gestapo? (cont’d.)</a:t>
            </a:r>
            <a:endParaRPr lang="en-US" dirty="0"/>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pPr lvl="1"/>
            <a:r>
              <a:rPr lang="en-US" dirty="0" smtClean="0"/>
              <a:t>Forcing full disclosure from taxpayers, in violation of the Fifth Amendment</a:t>
            </a:r>
          </a:p>
          <a:p>
            <a:pPr lvl="1"/>
            <a:r>
              <a:rPr lang="en-US" dirty="0" smtClean="0"/>
              <a:t>Requiring taxpayers to confer power of attorney on anyone representing them</a:t>
            </a:r>
          </a:p>
          <a:p>
            <a:pPr lvl="1"/>
            <a:r>
              <a:rPr lang="en-US" dirty="0" smtClean="0"/>
              <a:t>Using testimony of informants, who may not be questioned or cross-examined</a:t>
            </a:r>
          </a:p>
          <a:p>
            <a:pPr lvl="1"/>
            <a:r>
              <a:rPr lang="en-US" dirty="0" smtClean="0"/>
              <a:t>Seizure of property or money due taxpayers but held by others</a:t>
            </a:r>
          </a:p>
          <a:p>
            <a:pPr lvl="1"/>
            <a:r>
              <a:rPr lang="en-US" dirty="0" smtClean="0"/>
              <a:t>Payment of bribes to spies, informers, and undercover agents</a:t>
            </a:r>
          </a:p>
          <a:p>
            <a:pPr lvl="1"/>
            <a:r>
              <a:rPr lang="en-US" dirty="0" smtClean="0"/>
              <a:t>Entrapment</a:t>
            </a:r>
          </a:p>
          <a:p>
            <a:pPr lvl="1"/>
            <a:r>
              <a:rPr lang="en-US" dirty="0" smtClean="0"/>
              <a:t>The establishment of intentionally obfuscatory regulations which are contradictory and difficult to understand, and the use of these regulations to bluff taxpayers into paying more than is due</a:t>
            </a:r>
          </a:p>
          <a:p>
            <a:pPr lvl="1"/>
            <a:r>
              <a:rPr lang="en-US" dirty="0" smtClean="0"/>
              <a:t>Threatening fines and imprisonment</a:t>
            </a:r>
          </a:p>
          <a:p>
            <a:pPr lvl="1"/>
            <a:r>
              <a:rPr lang="en-US" dirty="0" smtClean="0"/>
              <a:t>Grants of immunity from prosecution to its agents</a:t>
            </a:r>
          </a:p>
          <a:p>
            <a:pPr lvl="1"/>
            <a:r>
              <a:rPr lang="en-US" dirty="0" smtClean="0"/>
              <a:t>Seizure of property of third parties who owe nothing to the taxpayer (warehouses containing taxpayer's property, for example)</a:t>
            </a:r>
          </a:p>
          <a:p>
            <a:pPr>
              <a:buNone/>
            </a:pP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 American Gestapo?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his book, </a:t>
            </a:r>
            <a:r>
              <a:rPr lang="en-US" i="1" dirty="0" smtClean="0"/>
              <a:t>To Harass Our People</a:t>
            </a:r>
            <a:r>
              <a:rPr lang="en-US" dirty="0" smtClean="0"/>
              <a:t>, George Hanson cites the following IRS excesses, and characterizes the IRS as the American Gestapo:</a:t>
            </a:r>
          </a:p>
          <a:p>
            <a:pPr lvl="1"/>
            <a:r>
              <a:rPr lang="en-US" dirty="0" smtClean="0"/>
              <a:t>Attachment of 100 percent of a taxpayer's wages, salary, and/or property</a:t>
            </a:r>
          </a:p>
          <a:p>
            <a:pPr lvl="1"/>
            <a:r>
              <a:rPr lang="en-US" dirty="0" smtClean="0"/>
              <a:t>Invasion of the privacy of a citizen without a court order</a:t>
            </a:r>
          </a:p>
          <a:p>
            <a:pPr lvl="1"/>
            <a:r>
              <a:rPr lang="en-US" dirty="0" smtClean="0"/>
              <a:t>Seizure of property on the basis of conjecture, without a court order</a:t>
            </a:r>
          </a:p>
          <a:p>
            <a:pPr lvl="1"/>
            <a:r>
              <a:rPr lang="en-US" dirty="0" smtClean="0"/>
              <a:t>Trial of citizens in a special court governed by the IRS</a:t>
            </a:r>
          </a:p>
          <a:p>
            <a:pPr lvl="1"/>
            <a:r>
              <a:rPr lang="en-US" dirty="0" smtClean="0"/>
              <a:t>Forced submission of documents, records, and other material without a court order</a:t>
            </a:r>
          </a:p>
          <a:p>
            <a:pPr lvl="1"/>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 American Gestapo? (cont’d.)</a:t>
            </a:r>
            <a:endParaRPr lang="en-US" dirty="0"/>
          </a:p>
        </p:txBody>
      </p:sp>
      <p:sp>
        <p:nvSpPr>
          <p:cNvPr id="3" name="Content Placeholder 2"/>
          <p:cNvSpPr>
            <a:spLocks noGrp="1"/>
          </p:cNvSpPr>
          <p:nvPr>
            <p:ph idx="1"/>
          </p:nvPr>
        </p:nvSpPr>
        <p:spPr/>
        <p:txBody>
          <a:bodyPr>
            <a:normAutofit fontScale="92500" lnSpcReduction="20000"/>
          </a:bodyPr>
          <a:lstStyle/>
          <a:p>
            <a:pPr lvl="1"/>
            <a:r>
              <a:rPr lang="en-US" dirty="0" smtClean="0"/>
              <a:t>Publication of a citizen's debt to the IRS</a:t>
            </a:r>
          </a:p>
          <a:p>
            <a:pPr lvl="1"/>
            <a:r>
              <a:rPr lang="en-US" dirty="0" smtClean="0"/>
              <a:t>Subjection of citizens to electronic surveillance without a court order</a:t>
            </a:r>
          </a:p>
          <a:p>
            <a:pPr lvl="1"/>
            <a:r>
              <a:rPr lang="en-US" dirty="0" smtClean="0"/>
              <a:t>Waiver of the statute of limitations</a:t>
            </a:r>
          </a:p>
          <a:p>
            <a:pPr lvl="1"/>
            <a:r>
              <a:rPr lang="en-US" dirty="0" smtClean="0"/>
              <a:t>Threatening of witnesses</a:t>
            </a:r>
          </a:p>
          <a:p>
            <a:pPr lvl="1"/>
            <a:r>
              <a:rPr lang="en-US" dirty="0" smtClean="0"/>
              <a:t>Violation of written agreements</a:t>
            </a:r>
          </a:p>
          <a:p>
            <a:pPr lvl="1"/>
            <a:r>
              <a:rPr lang="en-US" dirty="0" smtClean="0"/>
              <a:t>Reprisals against citizens</a:t>
            </a:r>
          </a:p>
          <a:p>
            <a:pPr lvl="1"/>
            <a:r>
              <a:rPr lang="en-US" dirty="0" smtClean="0"/>
              <a:t>Maintaining of lists of private citizens for the purpose of harassing and monitoring them</a:t>
            </a:r>
          </a:p>
          <a:p>
            <a:pPr lvl="1"/>
            <a:r>
              <a:rPr lang="en-US" dirty="0" smtClean="0"/>
              <a:t>The use of fear and intimidation as a technique in performing its function</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 American Gestapo? (cont’d.)</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dirty="0" smtClean="0"/>
              <a:t>Gestapo-like tactics of the IRS</a:t>
            </a:r>
          </a:p>
          <a:p>
            <a:r>
              <a:rPr lang="en-US" dirty="0" smtClean="0"/>
              <a:t>Through the IRS, the US has established a police state.  Hansen (and co-author Larrey Anderson Jr. of </a:t>
            </a:r>
            <a:r>
              <a:rPr lang="en-US" i="1" dirty="0" smtClean="0"/>
              <a:t>How the IRS Seizes your Dollars and How to Fight Back</a:t>
            </a:r>
            <a:r>
              <a:rPr lang="en-US" dirty="0" smtClean="0"/>
              <a:t>) summarize the secret-police activities of the IRS:</a:t>
            </a:r>
          </a:p>
          <a:p>
            <a:pPr lvl="1"/>
            <a:r>
              <a:rPr lang="en-US" dirty="0" smtClean="0"/>
              <a:t>IRS procedures are set up to intimidate, harass, and bankrupt individuals and businesses.  If the IRS decides you owe a certain amount, it can levy a "jeopardy assessment,"  which can impound all of your assets.</a:t>
            </a:r>
          </a:p>
          <a:p>
            <a:pPr lvl="1"/>
            <a:r>
              <a:rPr lang="en-US" dirty="0" smtClean="0"/>
              <a:t>The IRS system makes it very difficult for the taxpayer to seek redress outside of the agency.  Under its regulations, the IRS can seize property, confiscate records, and levy bank accounts without accusing the taxpayer of any crime.  Within its own system, acting as judge, jury, and prosecutor, it can arraign and convict a taxpayer.</a:t>
            </a:r>
          </a:p>
          <a:p>
            <a:pPr lvl="1"/>
            <a:r>
              <a:rPr lang="en-US" dirty="0" smtClean="0"/>
              <a:t>The IRS has ruined the careers of elected officials who attempted to expose its atrocities.</a:t>
            </a:r>
          </a:p>
          <a:p>
            <a:pPr lvl="1"/>
            <a:r>
              <a:rPr lang="en-US" dirty="0" smtClean="0"/>
              <a:t>The IRS has allowed the Sixteenth Amendment (allowing the income tax) to take precedence over all other Amendments.  In effect, current IRS procedures, ostensibly justified by the Sixteenth Amendment, nullify the First, Fourth, Fifth, Sixth, Seventh, Eighth, Ninth, and Tenth Amendments.  The Sixteenth Amendment has had the effect, in the seven decades since its enactment, of virtually destroying the Bill of Rights.</a:t>
            </a:r>
          </a:p>
          <a:p>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5. The American Gestapo? (cont’d.)</a:t>
            </a:r>
            <a:endParaRPr lang="en-US" dirty="0"/>
          </a:p>
        </p:txBody>
      </p:sp>
      <p:sp>
        <p:nvSpPr>
          <p:cNvPr id="3" name="Content Placeholder 2"/>
          <p:cNvSpPr>
            <a:spLocks noGrp="1"/>
          </p:cNvSpPr>
          <p:nvPr>
            <p:ph idx="1"/>
          </p:nvPr>
        </p:nvSpPr>
        <p:spPr>
          <a:xfrm>
            <a:off x="457200" y="1371600"/>
            <a:ext cx="8229600" cy="4724400"/>
          </a:xfrm>
        </p:spPr>
        <p:txBody>
          <a:bodyPr>
            <a:normAutofit fontScale="55000" lnSpcReduction="20000"/>
          </a:bodyPr>
          <a:lstStyle/>
          <a:p>
            <a:pPr lvl="1"/>
            <a:r>
              <a:rPr lang="en-US" dirty="0" smtClean="0"/>
              <a:t>Night raids, arrests without warrants, incarceration without trial, beatings, and physical abuse have been part of the IRS' tactics.  The IRS, by setting up its own separate judicial system, is in effect setting itself above the Constitution and outside of the law.  By analogy, the KGB and Gestapo placed themselves above the law in the name of the security of the state.  The IRS is a dreaded national police force with totalitarian powers and methods.  The US citizens' attention has centered on the FBI and the CIA, and overlooked the threat to individual rights represented by the IRS.</a:t>
            </a:r>
          </a:p>
          <a:p>
            <a:pPr lvl="1"/>
            <a:r>
              <a:rPr lang="en-US" dirty="0" smtClean="0"/>
              <a:t>To promote secrecy, the IRS keeps much information on suspects on tape.  Since the documents are not typed up as final documents, they are not subject to the Freedom of Information Act.</a:t>
            </a:r>
          </a:p>
          <a:p>
            <a:pPr lvl="1"/>
            <a:r>
              <a:rPr lang="en-US" dirty="0" smtClean="0"/>
              <a:t>Contrary to the statute of limitations principle that no one should be subject to contingent liability for crimes or civil wrongs indefinitely, the IRS uses threats of extortion to coerce citizens to grant extensions of time or waiver of the defense of statute of limitations.  The extortion threat is that the agent will make an assessment without reference to any evidence then in possession.  If it were not for the fact that the burden of proof in tax matters lies with the taxpayer, and that the IRS has its own courts, no one would agree to extensions.</a:t>
            </a:r>
          </a:p>
          <a:p>
            <a:pPr lvl="1"/>
            <a:r>
              <a:rPr lang="en-US" dirty="0" smtClean="0"/>
              <a:t>The IRS maintains an elaborate Data Services System that maintains files on over 115 million US citizens and 25 million businesses.  The Data Services System collects newspaper clippings, police reports, court proceedings, personal correspondence, and tapes or transcripts of conversations obtained by electronic surveillance.</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The American Gestapo?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IRS needs resistors</a:t>
            </a:r>
          </a:p>
          <a:p>
            <a:r>
              <a:rPr lang="en-US" dirty="0" smtClean="0"/>
              <a:t>The case of Woody Herman</a:t>
            </a:r>
          </a:p>
          <a:p>
            <a:r>
              <a:rPr lang="en-US" dirty="0" smtClean="0"/>
              <a:t>The efficiency and dedication of the IRS are misdirected</a:t>
            </a:r>
          </a:p>
          <a:p>
            <a:r>
              <a:rPr lang="en-US" dirty="0" smtClean="0"/>
              <a:t>The IRS attack on churches</a:t>
            </a:r>
          </a:p>
          <a:p>
            <a:r>
              <a:rPr lang="en-US" dirty="0" smtClean="0"/>
              <a:t>The personal income tax forces businesses to act as tax collectors (impressment of firms, involuntary servitude)</a:t>
            </a:r>
          </a:p>
          <a:p>
            <a:r>
              <a:rPr lang="en-US" dirty="0" smtClean="0"/>
              <a:t>The US income tax system is in reality a payroll tax system</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The Constitution Has Failed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personal income tax system has weakened the Constitution</a:t>
            </a:r>
          </a:p>
          <a:p>
            <a:r>
              <a:rPr lang="en-US" dirty="0" smtClean="0"/>
              <a:t>To implement a personal income tax system, the IRS has arrogated vast legislative, judicial and executive powers that nullify the personal freedom guarantees of the Bill of Rights.</a:t>
            </a:r>
          </a:p>
          <a:p>
            <a:r>
              <a:rPr lang="en-US" dirty="0" smtClean="0"/>
              <a:t>Because of passage of the Sixteenth Amendment to the Constitution (establishing the personal income tax) the following freedoms have been lost:</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The Constitution Has Failed (cont’d.)</a:t>
            </a:r>
            <a:endParaRPr lang="en-US" dirty="0"/>
          </a:p>
        </p:txBody>
      </p:sp>
      <p:sp>
        <p:nvSpPr>
          <p:cNvPr id="3" name="Content Placeholder 2"/>
          <p:cNvSpPr>
            <a:spLocks noGrp="1"/>
          </p:cNvSpPr>
          <p:nvPr>
            <p:ph idx="1"/>
          </p:nvPr>
        </p:nvSpPr>
        <p:spPr/>
        <p:txBody>
          <a:bodyPr>
            <a:normAutofit fontScale="77500" lnSpcReduction="20000"/>
          </a:bodyPr>
          <a:lstStyle/>
          <a:p>
            <a:pPr lvl="1"/>
            <a:r>
              <a:rPr lang="en-US" dirty="0" smtClean="0"/>
              <a:t>the right to protection from unreasonable searches and seizures of their persons, houses, papers, and effects (Amendment 4)</a:t>
            </a:r>
          </a:p>
          <a:p>
            <a:pPr lvl="1"/>
            <a:r>
              <a:rPr lang="en-US" dirty="0" smtClean="0"/>
              <a:t>protection from being arrested and tried for a serious crime unless indicted by a grand jury (Amendment 5)</a:t>
            </a:r>
          </a:p>
          <a:p>
            <a:pPr lvl="1"/>
            <a:r>
              <a:rPr lang="en-US" dirty="0" smtClean="0"/>
              <a:t>the right not to be compelled to take witness against themselves (Amendment 5)</a:t>
            </a:r>
          </a:p>
          <a:p>
            <a:pPr lvl="1"/>
            <a:r>
              <a:rPr lang="en-US" dirty="0" smtClean="0"/>
              <a:t>to be deprived of liberty or property without due process (Amendment 5)</a:t>
            </a:r>
          </a:p>
          <a:p>
            <a:pPr lvl="1"/>
            <a:r>
              <a:rPr lang="en-US" dirty="0" smtClean="0"/>
              <a:t>to be confronted by the witnesses against them (Amendment 6)</a:t>
            </a:r>
          </a:p>
          <a:p>
            <a:pPr lvl="1"/>
            <a:r>
              <a:rPr lang="en-US" dirty="0" smtClean="0"/>
              <a:t>to obtain witnesses in their favor (Amendment 6)</a:t>
            </a:r>
          </a:p>
          <a:p>
            <a:pPr lvl="1"/>
            <a:r>
              <a:rPr lang="en-US" dirty="0" smtClean="0"/>
              <a:t>to a jury trial for cases involving amounts in excess of $20 (Amendment 7)</a:t>
            </a:r>
          </a:p>
          <a:p>
            <a:pPr lvl="1"/>
            <a:r>
              <a:rPr lang="en-US" dirty="0" smtClean="0"/>
              <a:t>the right of privacy (implied in most of the amendments comprising the Bill of Rights, especially the tenth).</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The Constitution Has Failed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Constitution has failed to protect the citizen from a strong central government.</a:t>
            </a:r>
          </a:p>
          <a:p>
            <a:r>
              <a:rPr lang="en-US" dirty="0" smtClean="0"/>
              <a:t>The system of “checks and balances” of three branches (Legislative, Executive, Judicial) has been weakened (the IRS is in the Executive).</a:t>
            </a:r>
          </a:p>
          <a:p>
            <a:r>
              <a:rPr lang="en-US" dirty="0" smtClean="0"/>
              <a:t>There has been a dramatic shift in power from the states and the people to the federal government.  The federal government budget now represents 20 percent of GNP.</a:t>
            </a:r>
          </a:p>
          <a:p>
            <a:r>
              <a:rPr lang="en-US" dirty="0" smtClean="0"/>
              <a:t>The Sixteenth Amendment has gutted the Bill or Rights.</a:t>
            </a:r>
          </a:p>
          <a:p>
            <a:r>
              <a:rPr lang="en-US" dirty="0" smtClean="0"/>
              <a:t>The US citizen will not regain his freedom until the Sixteenth Amendment is repealed.</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The Income Tax Is Unfair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Tax terms:</a:t>
            </a:r>
          </a:p>
          <a:p>
            <a:pPr lvl="1"/>
            <a:r>
              <a:rPr lang="en-US" dirty="0" smtClean="0"/>
              <a:t>Marginal rate (“tax bracket”): tax paid on next dollar of income</a:t>
            </a:r>
          </a:p>
          <a:p>
            <a:pPr lvl="1"/>
            <a:r>
              <a:rPr lang="en-US" dirty="0" smtClean="0"/>
              <a:t>Average rate (“effective rate”): proportion of total income paid in taxes</a:t>
            </a:r>
          </a:p>
          <a:p>
            <a:pPr lvl="1"/>
            <a:r>
              <a:rPr lang="en-US" dirty="0" smtClean="0"/>
              <a:t>Graduated: tax rates change as income increases</a:t>
            </a:r>
          </a:p>
          <a:p>
            <a:pPr lvl="1"/>
            <a:r>
              <a:rPr lang="en-US" dirty="0" smtClean="0"/>
              <a:t>Progressive:(average tax rate is higher for higher incomes)</a:t>
            </a:r>
          </a:p>
          <a:p>
            <a:r>
              <a:rPr lang="en-US" dirty="0" smtClean="0"/>
              <a:t>Current personal income tax system: graduated and progressive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Take Back Your Freedom! (cont'd.)</a:t>
            </a:r>
            <a:endParaRPr lang="en-US" dirty="0"/>
          </a:p>
        </p:txBody>
      </p:sp>
      <p:sp>
        <p:nvSpPr>
          <p:cNvPr id="3" name="Content Placeholder 2"/>
          <p:cNvSpPr>
            <a:spLocks noGrp="1"/>
          </p:cNvSpPr>
          <p:nvPr>
            <p:ph idx="1"/>
          </p:nvPr>
        </p:nvSpPr>
        <p:spPr/>
        <p:txBody>
          <a:bodyPr/>
          <a:lstStyle/>
          <a:p>
            <a:r>
              <a:rPr lang="en-US" dirty="0" smtClean="0"/>
              <a:t>Terminology</a:t>
            </a:r>
          </a:p>
          <a:p>
            <a:pPr lvl="1"/>
            <a:r>
              <a:rPr lang="en-US" dirty="0" smtClean="0"/>
              <a:t>Will generally use the term “personal income tax” instead of “individual income tax” and “corporate profit tax” instead of “corporate income tax”</a:t>
            </a:r>
          </a:p>
          <a:p>
            <a:pPr lvl="1"/>
            <a:r>
              <a:rPr lang="en-US" dirty="0" smtClean="0"/>
              <a:t>The so-called “individual income tax” is as much a tax on families as on individuals</a:t>
            </a:r>
          </a:p>
          <a:p>
            <a:pPr lvl="1"/>
            <a:r>
              <a:rPr lang="en-US" dirty="0" smtClean="0"/>
              <a:t>The so-called “corporate income tax” is not a tax on income, but on profit</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The Income Tax Is Unfair (cont’d.)</a:t>
            </a:r>
            <a:endParaRPr lang="en-US" dirty="0"/>
          </a:p>
        </p:txBody>
      </p:sp>
      <p:sp>
        <p:nvSpPr>
          <p:cNvPr id="3" name="Content Placeholder 2"/>
          <p:cNvSpPr>
            <a:spLocks noGrp="1"/>
          </p:cNvSpPr>
          <p:nvPr>
            <p:ph idx="1"/>
          </p:nvPr>
        </p:nvSpPr>
        <p:spPr>
          <a:xfrm>
            <a:off x="457200" y="1219200"/>
            <a:ext cx="8229600" cy="4906963"/>
          </a:xfrm>
        </p:spPr>
        <p:txBody>
          <a:bodyPr>
            <a:normAutofit fontScale="77500" lnSpcReduction="20000"/>
          </a:bodyPr>
          <a:lstStyle/>
          <a:p>
            <a:r>
              <a:rPr lang="en-US" dirty="0" smtClean="0"/>
              <a:t>Personal income tax rates under Tax Reform Act of 1986:</a:t>
            </a:r>
          </a:p>
          <a:p>
            <a:pPr lvl="1"/>
            <a:r>
              <a:rPr lang="en-US" dirty="0" smtClean="0"/>
              <a:t>Standard deduction of $5,000</a:t>
            </a:r>
          </a:p>
          <a:p>
            <a:pPr lvl="1"/>
            <a:r>
              <a:rPr lang="en-US" dirty="0" smtClean="0"/>
              <a:t>Personal exemption of $2,000</a:t>
            </a:r>
          </a:p>
          <a:p>
            <a:pPr lvl="1"/>
            <a:r>
              <a:rPr lang="en-US" dirty="0" smtClean="0"/>
              <a:t>Taxable income = total income less deductions and exemptions</a:t>
            </a:r>
          </a:p>
          <a:p>
            <a:pPr lvl="1"/>
            <a:r>
              <a:rPr lang="en-US" dirty="0" smtClean="0"/>
              <a:t>15% on taxable income $0 - 29,750</a:t>
            </a:r>
          </a:p>
          <a:p>
            <a:pPr lvl="1"/>
            <a:r>
              <a:rPr lang="en-US" dirty="0" smtClean="0"/>
              <a:t>28% on taxable income $29,750 – 71,900</a:t>
            </a:r>
          </a:p>
          <a:p>
            <a:pPr lvl="1"/>
            <a:r>
              <a:rPr lang="en-US" dirty="0" smtClean="0"/>
              <a:t>33% on taxable income $71,900 – 149,250 (removes effect of deductions and exemptions)</a:t>
            </a:r>
          </a:p>
          <a:p>
            <a:pPr lvl="1"/>
            <a:r>
              <a:rPr lang="en-US" dirty="0" smtClean="0"/>
              <a:t>28% on taxable income over $149,250</a:t>
            </a:r>
          </a:p>
          <a:p>
            <a:r>
              <a:rPr lang="en-US" dirty="0" smtClean="0"/>
              <a:t>Current rates and brackets adjust for inflation (“bracket creep”), but now a top rate of 39.6%; average rate is about 28% for many higher-income earners (earning about $200,000 - 400,000 per year).</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The Income Tax Is Unfair (cont’d.)</a:t>
            </a:r>
            <a:endParaRPr lang="en-US" dirty="0"/>
          </a:p>
        </p:txBody>
      </p:sp>
      <p:sp>
        <p:nvSpPr>
          <p:cNvPr id="3" name="Content Placeholder 2"/>
          <p:cNvSpPr>
            <a:spLocks noGrp="1"/>
          </p:cNvSpPr>
          <p:nvPr>
            <p:ph idx="1"/>
          </p:nvPr>
        </p:nvSpPr>
        <p:spPr/>
        <p:txBody>
          <a:bodyPr/>
          <a:lstStyle/>
          <a:p>
            <a:r>
              <a:rPr lang="en-US" dirty="0" smtClean="0"/>
              <a:t>Corporate profit tax rates under the Tax Reform Act of 1986.  Taxable income = profit.</a:t>
            </a:r>
          </a:p>
          <a:p>
            <a:pPr lvl="1"/>
            <a:r>
              <a:rPr lang="en-US" dirty="0" smtClean="0"/>
              <a:t>15% on taxable income of $0 – 50,000</a:t>
            </a:r>
          </a:p>
          <a:p>
            <a:pPr lvl="1"/>
            <a:r>
              <a:rPr lang="en-US" dirty="0" smtClean="0"/>
              <a:t>25% on taxable income of $50,000 – 75,000</a:t>
            </a:r>
          </a:p>
          <a:p>
            <a:pPr lvl="1"/>
            <a:r>
              <a:rPr lang="en-US" dirty="0" smtClean="0"/>
              <a:t>34% on taxable income of $75,000 – 100,000</a:t>
            </a:r>
          </a:p>
          <a:p>
            <a:pPr lvl="1"/>
            <a:r>
              <a:rPr lang="en-US" dirty="0" smtClean="0"/>
              <a:t>39% on taxable income of $100,000 – 335,000</a:t>
            </a:r>
          </a:p>
          <a:p>
            <a:pPr lvl="1"/>
            <a:r>
              <a:rPr lang="en-US" dirty="0" smtClean="0"/>
              <a:t>34% on taxable income above $335,000</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The Income Tax Is Unfair (cont’d.)</a:t>
            </a:r>
            <a:endParaRPr lang="en-US" dirty="0"/>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pPr>
              <a:buNone/>
            </a:pPr>
            <a:r>
              <a:rPr lang="en-US" dirty="0" smtClean="0"/>
              <a:t>Current (2015) corporate profit tax rate (from Wikipedia) (taxable income  = profit):</a:t>
            </a:r>
          </a:p>
          <a:p>
            <a:pPr indent="0">
              <a:buNone/>
            </a:pPr>
            <a:r>
              <a:rPr lang="en-US" dirty="0" smtClean="0"/>
              <a:t>For regular income tax purposes, a system of graduated marginal tax rates is applied to all taxable income, including capital gains. Through 2015, the marginal tax rates on a corporation's taxable income are as follows:</a:t>
            </a:r>
          </a:p>
          <a:p>
            <a:pPr>
              <a:buNone/>
            </a:pPr>
            <a:r>
              <a:rPr lang="en-US" dirty="0" smtClean="0"/>
              <a:t>Taxable Income ($) 		Tax Rate[27]</a:t>
            </a:r>
          </a:p>
          <a:p>
            <a:pPr>
              <a:buNone/>
            </a:pPr>
            <a:r>
              <a:rPr lang="en-US" dirty="0" smtClean="0"/>
              <a:t>0 to 50,000 		15%</a:t>
            </a:r>
          </a:p>
          <a:p>
            <a:pPr>
              <a:buNone/>
            </a:pPr>
            <a:r>
              <a:rPr lang="en-US" dirty="0" smtClean="0"/>
              <a:t>50,000 to 75,000 		$7,500 + 25% of the amount over 50,000</a:t>
            </a:r>
          </a:p>
          <a:p>
            <a:pPr>
              <a:buNone/>
            </a:pPr>
            <a:r>
              <a:rPr lang="en-US" dirty="0" smtClean="0"/>
              <a:t>75,000 to 100,000 		$13,750 + 34% of the amount over 75,000</a:t>
            </a:r>
          </a:p>
          <a:p>
            <a:pPr>
              <a:buNone/>
            </a:pPr>
            <a:r>
              <a:rPr lang="en-US" dirty="0" smtClean="0"/>
              <a:t>100,000 to 335,000 	$22,250 + 39% of the amount over 100,000</a:t>
            </a:r>
          </a:p>
          <a:p>
            <a:pPr>
              <a:buNone/>
            </a:pPr>
            <a:r>
              <a:rPr lang="en-US" dirty="0" smtClean="0"/>
              <a:t>335,000 to 10,000,000 	$113,900 + 34% of the amount over 335,000</a:t>
            </a:r>
          </a:p>
          <a:p>
            <a:pPr>
              <a:buNone/>
            </a:pPr>
            <a:r>
              <a:rPr lang="en-US" dirty="0" smtClean="0"/>
              <a:t>10,000,000 to 15,000,000 	$3,400,000 + 35% of the amount over 10,000,000</a:t>
            </a:r>
          </a:p>
          <a:p>
            <a:pPr>
              <a:buNone/>
            </a:pPr>
            <a:r>
              <a:rPr lang="en-US" dirty="0" smtClean="0"/>
              <a:t>15,000,000 to 18,333,333 	$5,150,000 + 38% of the amount over 15,000,000</a:t>
            </a:r>
          </a:p>
          <a:p>
            <a:pPr>
              <a:buNone/>
            </a:pPr>
            <a:r>
              <a:rPr lang="en-US" dirty="0" smtClean="0"/>
              <a:t>18,333,333 and up 		35%</a:t>
            </a:r>
          </a:p>
          <a:p>
            <a:pPr>
              <a:buNone/>
            </a:pPr>
            <a:endParaRPr lang="en-US" dirty="0" smtClean="0"/>
          </a:p>
          <a:p>
            <a:pPr indent="0">
              <a:buNone/>
            </a:pPr>
            <a:r>
              <a:rPr lang="en-US" dirty="0" smtClean="0"/>
              <a:t>This rate structure produces a flat 34% tax rate on incomes from $335,000 to $10,000,000, gradually increasing to a flat rate of 35% on incomes above $18,333,333.  (These rates are similar to those specified by the Tax Reform Act of 1986 (which had a rate of 34% on taxable income over $335,000).)</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The Income Tax Is Unfair (cont’d.)</a:t>
            </a:r>
            <a:endParaRPr lang="en-US" dirty="0"/>
          </a:p>
        </p:txBody>
      </p:sp>
      <p:sp>
        <p:nvSpPr>
          <p:cNvPr id="3" name="Content Placeholder 2"/>
          <p:cNvSpPr>
            <a:spLocks noGrp="1"/>
          </p:cNvSpPr>
          <p:nvPr>
            <p:ph idx="1"/>
          </p:nvPr>
        </p:nvSpPr>
        <p:spPr/>
        <p:txBody>
          <a:bodyPr/>
          <a:lstStyle/>
          <a:p>
            <a:r>
              <a:rPr lang="en-US" dirty="0" smtClean="0"/>
              <a:t>Key points:</a:t>
            </a:r>
          </a:p>
          <a:p>
            <a:pPr lvl="1"/>
            <a:r>
              <a:rPr lang="en-US" dirty="0" smtClean="0"/>
              <a:t>For individuals, top marginal rate is 39.6%.</a:t>
            </a:r>
          </a:p>
          <a:p>
            <a:pPr lvl="1"/>
            <a:r>
              <a:rPr lang="en-US" dirty="0" smtClean="0"/>
              <a:t>For corporations, top marginal rate is 39%.</a:t>
            </a:r>
          </a:p>
          <a:p>
            <a:pPr lvl="1"/>
            <a:r>
              <a:rPr lang="en-US" dirty="0" smtClean="0"/>
              <a:t>These rates are about equal to those imposed by the Tax Reform Act of 1986.</a:t>
            </a:r>
          </a:p>
          <a:p>
            <a:pPr lvl="1"/>
            <a:r>
              <a:rPr lang="en-US" dirty="0" smtClean="0"/>
              <a:t>The numerical examples and arguments presented in the book that involve these rates remain valid.</a:t>
            </a:r>
          </a:p>
          <a:p>
            <a:pPr lvl="1"/>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The Income Tax Is Unfair (cont’d.)</a:t>
            </a:r>
            <a:endParaRPr lang="en-US" dirty="0"/>
          </a:p>
        </p:txBody>
      </p:sp>
      <p:sp>
        <p:nvSpPr>
          <p:cNvPr id="3" name="Content Placeholder 2"/>
          <p:cNvSpPr>
            <a:spLocks noGrp="1"/>
          </p:cNvSpPr>
          <p:nvPr>
            <p:ph idx="1"/>
          </p:nvPr>
        </p:nvSpPr>
        <p:spPr/>
        <p:txBody>
          <a:bodyPr>
            <a:normAutofit lnSpcReduction="10000"/>
          </a:bodyPr>
          <a:lstStyle/>
          <a:p>
            <a:r>
              <a:rPr lang="en-US" dirty="0" smtClean="0"/>
              <a:t>Why a progressive tax?</a:t>
            </a:r>
          </a:p>
          <a:p>
            <a:pPr lvl="1"/>
            <a:r>
              <a:rPr lang="en-US" dirty="0" smtClean="0"/>
              <a:t>Economic theory provides arguments for and against progressive taxation, but no answer to the problem of determining the number of tax brackets and the bracket rates.</a:t>
            </a:r>
          </a:p>
          <a:p>
            <a:pPr lvl="1"/>
            <a:r>
              <a:rPr lang="en-US" dirty="0" smtClean="0"/>
              <a:t>Why, for example, should a person earning only $9,000 pay no tax?  Does he have no responsibility for schools, social services, highways and defense?  Or, being poor, does he have no ability to pay, and should be sent cash contributions?</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The Income Tax Is Unfair (cont’d.)</a:t>
            </a:r>
            <a:endParaRPr lang="en-US" dirty="0"/>
          </a:p>
        </p:txBody>
      </p:sp>
      <p:sp>
        <p:nvSpPr>
          <p:cNvPr id="3" name="Content Placeholder 2"/>
          <p:cNvSpPr>
            <a:spLocks noGrp="1"/>
          </p:cNvSpPr>
          <p:nvPr>
            <p:ph idx="1"/>
          </p:nvPr>
        </p:nvSpPr>
        <p:spPr/>
        <p:txBody>
          <a:bodyPr/>
          <a:lstStyle/>
          <a:p>
            <a:r>
              <a:rPr lang="en-US" dirty="0" smtClean="0"/>
              <a:t>Economic considerations:</a:t>
            </a:r>
          </a:p>
          <a:p>
            <a:pPr lvl="1"/>
            <a:r>
              <a:rPr lang="en-US" dirty="0" smtClean="0"/>
              <a:t>The utility of income</a:t>
            </a:r>
          </a:p>
          <a:p>
            <a:pPr lvl="1"/>
            <a:r>
              <a:rPr lang="en-US" dirty="0" smtClean="0"/>
              <a:t>All people do not have the same utility functions</a:t>
            </a:r>
          </a:p>
          <a:p>
            <a:pPr lvl="1"/>
            <a:r>
              <a:rPr lang="en-US" dirty="0" smtClean="0"/>
              <a:t>The progressive income tax discriminates against hard work, long hours, and self-improvement</a:t>
            </a:r>
          </a:p>
          <a:p>
            <a:pPr lvl="1"/>
            <a:r>
              <a:rPr lang="en-US" dirty="0" smtClean="0"/>
              <a:t>The progressive income tax weighs heavily on working wives and mothers</a:t>
            </a:r>
          </a:p>
          <a:p>
            <a:pPr lvl="1"/>
            <a:r>
              <a:rPr lang="en-US" dirty="0" smtClean="0"/>
              <a:t>The verdict: The progressive income tax is unfair</a:t>
            </a:r>
          </a:p>
          <a:p>
            <a:pPr lvl="1"/>
            <a:r>
              <a:rPr lang="en-US" dirty="0" smtClean="0"/>
              <a:t>The politics of envy</a:t>
            </a:r>
          </a:p>
          <a:p>
            <a:pPr lvl="1"/>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 The Income Tax Is Unfair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personal income tax is not well suited to tax capital gains</a:t>
            </a:r>
          </a:p>
          <a:p>
            <a:r>
              <a:rPr lang="en-US" dirty="0" smtClean="0"/>
              <a:t>Capital gains may be more apparent than real</a:t>
            </a:r>
          </a:p>
          <a:p>
            <a:r>
              <a:rPr lang="en-US" dirty="0" smtClean="0"/>
              <a:t>“Tax Reform adjusts for inflation” – a myth.</a:t>
            </a:r>
          </a:p>
          <a:p>
            <a:r>
              <a:rPr lang="en-US" dirty="0" smtClean="0"/>
              <a:t>Under Tax Reform, older Americans can get socked with a 39 percent tax on lifetime earnings – or more!</a:t>
            </a:r>
          </a:p>
          <a:p>
            <a:r>
              <a:rPr lang="en-US" dirty="0" smtClean="0"/>
              <a:t>The real tax on your home’s appreciation may exceed 100%</a:t>
            </a:r>
          </a:p>
          <a:p>
            <a:r>
              <a:rPr lang="en-US" dirty="0" smtClean="0"/>
              <a:t>With its economic distortions and illogical incentives, the income tax is corrupt and is corrupting America.</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a:t>
            </a:r>
            <a:endParaRPr lang="en-US" dirty="0"/>
          </a:p>
        </p:txBody>
      </p:sp>
      <p:sp>
        <p:nvSpPr>
          <p:cNvPr id="3" name="Content Placeholder 2"/>
          <p:cNvSpPr>
            <a:spLocks noGrp="1"/>
          </p:cNvSpPr>
          <p:nvPr>
            <p:ph idx="1"/>
          </p:nvPr>
        </p:nvSpPr>
        <p:spPr/>
        <p:txBody>
          <a:bodyPr/>
          <a:lstStyle/>
          <a:p>
            <a:r>
              <a:rPr lang="en-US" dirty="0" smtClean="0"/>
              <a:t>High rates and complexity motivate tax evasion.</a:t>
            </a:r>
          </a:p>
          <a:p>
            <a:r>
              <a:rPr lang="en-US" dirty="0" smtClean="0"/>
              <a:t>This chapter explores how.</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income tax system contains strong incentives for tax avoidance and tax evasion</a:t>
            </a:r>
          </a:p>
          <a:p>
            <a:pPr lvl="1"/>
            <a:r>
              <a:rPr lang="en-US" dirty="0" smtClean="0"/>
              <a:t>Tax avoidance is legal, but wastes much time and money</a:t>
            </a:r>
          </a:p>
          <a:p>
            <a:pPr lvl="1"/>
            <a:r>
              <a:rPr lang="en-US" dirty="0" smtClean="0"/>
              <a:t>Tax evasion is illegal</a:t>
            </a:r>
          </a:p>
          <a:p>
            <a:r>
              <a:rPr lang="en-US" dirty="0" smtClean="0"/>
              <a:t>People pay many taxes at low rates, without much objection (sales taxes, Social Security taxes, unemployment taxes, Medicare taxes, luxury taxes, cigarette taxes, alcohol taxes, gasoline taxes, airplane ticket taxes)</a:t>
            </a:r>
          </a:p>
          <a:p>
            <a:r>
              <a:rPr lang="en-US" dirty="0" smtClean="0"/>
              <a:t>Many people object to the personal income tax and invest considerable effort in trying to avoid paying income taxes.</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a:xfrm>
            <a:off x="457200" y="1524000"/>
            <a:ext cx="8229600" cy="4602163"/>
          </a:xfrm>
        </p:spPr>
        <p:txBody>
          <a:bodyPr>
            <a:normAutofit fontScale="85000" lnSpcReduction="20000"/>
          </a:bodyPr>
          <a:lstStyle/>
          <a:p>
            <a:r>
              <a:rPr lang="en-US" dirty="0" smtClean="0"/>
              <a:t>Reasons why people invest effort in avoiding income taxes:</a:t>
            </a:r>
          </a:p>
          <a:p>
            <a:pPr lvl="1"/>
            <a:r>
              <a:rPr lang="en-US" dirty="0" smtClean="0"/>
              <a:t>The only tax that people can reasonably avoid.</a:t>
            </a:r>
          </a:p>
          <a:p>
            <a:pPr lvl="1"/>
            <a:r>
              <a:rPr lang="en-US" dirty="0" smtClean="0"/>
              <a:t>To avoid a sales tax, must do without the good or service.</a:t>
            </a:r>
          </a:p>
          <a:p>
            <a:pPr lvl="1"/>
            <a:r>
              <a:rPr lang="en-US" dirty="0" smtClean="0"/>
              <a:t>Income tax rates extremely high (strong incentive).</a:t>
            </a:r>
          </a:p>
          <a:p>
            <a:pPr lvl="1"/>
            <a:r>
              <a:rPr lang="en-US" dirty="0" smtClean="0"/>
              <a:t>The complicated system demands that a prudent individual spend time determining how to structure income and investments to minimize the tax burden.</a:t>
            </a:r>
          </a:p>
          <a:p>
            <a:pPr lvl="1"/>
            <a:r>
              <a:rPr lang="en-US" dirty="0" smtClean="0"/>
              <a:t>A “voluntary” income tax of 1% is one thing; a “voluntary” income tax of 50% is quite another – nothing more than an elaborate entrapment scheme (since other tax systems capable of raising the same level of revenue but not having this perverse incentive are available).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Take Back Your Freedom!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would the country keep a bad tax?</a:t>
            </a:r>
          </a:p>
          <a:p>
            <a:pPr lvl="1"/>
            <a:r>
              <a:rPr lang="en-US" dirty="0" smtClean="0"/>
              <a:t>Tax literature is arcane</a:t>
            </a:r>
          </a:p>
          <a:p>
            <a:pPr lvl="1"/>
            <a:r>
              <a:rPr lang="en-US" dirty="0" smtClean="0"/>
              <a:t>Public unaware of tax theory literature</a:t>
            </a:r>
          </a:p>
          <a:p>
            <a:pPr lvl="1"/>
            <a:r>
              <a:rPr lang="en-US" dirty="0" smtClean="0"/>
              <a:t>Economists focus on economic viewpoint</a:t>
            </a:r>
          </a:p>
          <a:p>
            <a:pPr lvl="1"/>
            <a:r>
              <a:rPr lang="en-US" dirty="0" smtClean="0"/>
              <a:t>Economists are, by and large, analysts, not systems engineers</a:t>
            </a:r>
          </a:p>
          <a:p>
            <a:pPr lvl="1"/>
            <a:r>
              <a:rPr lang="en-US" dirty="0" smtClean="0"/>
              <a:t>US Government propaganda that the income tax system is a beneficial, voluntary tax</a:t>
            </a:r>
          </a:p>
          <a:p>
            <a:pPr lvl="1"/>
            <a:r>
              <a:rPr lang="en-US" dirty="0" smtClean="0"/>
              <a:t>US  Government enjoys the regimentation required by an income tax system</a:t>
            </a:r>
          </a:p>
          <a:p>
            <a:endParaRPr lang="en-US" dirty="0" smtClean="0"/>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overall tax burden in the US is high, but no higher than in many other countries.</a:t>
            </a:r>
          </a:p>
          <a:p>
            <a:r>
              <a:rPr lang="en-US" dirty="0" smtClean="0"/>
              <a:t>As a percentage of GDP, the overall tax burden is among the lowest of the OECD countries.</a:t>
            </a:r>
          </a:p>
          <a:p>
            <a:r>
              <a:rPr lang="en-US" dirty="0" smtClean="0"/>
              <a:t>This book does not address the issue of whether the overall burden is too high.</a:t>
            </a:r>
          </a:p>
          <a:p>
            <a:r>
              <a:rPr lang="en-US" dirty="0" smtClean="0"/>
              <a:t>It objects to the attempt to extract revenue using a personal income tax.</a:t>
            </a:r>
          </a:p>
          <a:p>
            <a:r>
              <a:rPr lang="en-US" dirty="0" smtClean="0"/>
              <a:t>As a percentage of GDP, the US personal income tax is among of the highest.</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a:xfrm>
            <a:off x="457200" y="1447800"/>
            <a:ext cx="8229600" cy="4678363"/>
          </a:xfrm>
        </p:spPr>
        <p:txBody>
          <a:bodyPr>
            <a:normAutofit fontScale="77500" lnSpcReduction="20000"/>
          </a:bodyPr>
          <a:lstStyle/>
          <a:p>
            <a:r>
              <a:rPr lang="en-US" dirty="0" smtClean="0"/>
              <a:t>Tax rates under Tax Reform</a:t>
            </a:r>
          </a:p>
          <a:p>
            <a:pPr lvl="1"/>
            <a:r>
              <a:rPr lang="en-US" dirty="0" smtClean="0"/>
              <a:t>The basic 28% marginal rate applies to about 20% of all families.</a:t>
            </a:r>
          </a:p>
          <a:p>
            <a:pPr lvl="1"/>
            <a:r>
              <a:rPr lang="en-US" dirty="0" smtClean="0"/>
              <a:t>When combined with other income taxes, the total tax burden is high:</a:t>
            </a:r>
          </a:p>
          <a:p>
            <a:pPr lvl="2"/>
            <a:r>
              <a:rPr lang="en-US" dirty="0" smtClean="0"/>
              <a:t>28% federal income tax</a:t>
            </a:r>
          </a:p>
          <a:p>
            <a:pPr lvl="2"/>
            <a:r>
              <a:rPr lang="en-US" dirty="0" smtClean="0"/>
              <a:t>7.15% Social Security tax (“employee”)</a:t>
            </a:r>
          </a:p>
          <a:p>
            <a:pPr lvl="2"/>
            <a:r>
              <a:rPr lang="en-US" dirty="0" smtClean="0"/>
              <a:t>[7.15% Social Security tax (“employer”)]</a:t>
            </a:r>
          </a:p>
          <a:p>
            <a:pPr lvl="2"/>
            <a:r>
              <a:rPr lang="en-US" dirty="0" smtClean="0"/>
              <a:t>10% state income tax</a:t>
            </a:r>
          </a:p>
          <a:p>
            <a:pPr lvl="2"/>
            <a:r>
              <a:rPr lang="en-US" dirty="0" smtClean="0"/>
              <a:t>5% of income for property tax</a:t>
            </a:r>
          </a:p>
          <a:p>
            <a:pPr lvl="2"/>
            <a:r>
              <a:rPr lang="en-US" dirty="0" smtClean="0"/>
              <a:t>3% of income for sales tax (7% of expenditures)</a:t>
            </a:r>
          </a:p>
          <a:p>
            <a:pPr lvl="2"/>
            <a:r>
              <a:rPr lang="en-US" dirty="0" smtClean="0"/>
              <a:t>Total tax about 52% of income [58%]</a:t>
            </a:r>
          </a:p>
          <a:p>
            <a:pPr lvl="1"/>
            <a:r>
              <a:rPr lang="en-US" dirty="0" smtClean="0"/>
              <a:t>With much of the tax burden in the form of income tax, there is a strong motivation for tax avoidance and tax evasion.</a:t>
            </a:r>
          </a:p>
          <a:p>
            <a:r>
              <a:rPr lang="en-US" dirty="0" smtClean="0"/>
              <a:t>Income taxes are too high!</a:t>
            </a:r>
          </a:p>
          <a:p>
            <a:pPr>
              <a:buNone/>
            </a:pP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p:txBody>
          <a:bodyPr>
            <a:normAutofit lnSpcReduction="10000"/>
          </a:bodyPr>
          <a:lstStyle/>
          <a:p>
            <a:r>
              <a:rPr lang="en-US" dirty="0" smtClean="0"/>
              <a:t>High-rate and high-hassle income tax, viewed as heavy, unjust and intrusive, gives rise to an underground economy (loss of tax revenue; corruption of society; waste of resources in enforcement)</a:t>
            </a:r>
          </a:p>
          <a:p>
            <a:r>
              <a:rPr lang="en-US" dirty="0" smtClean="0"/>
              <a:t>Enforcement is difficult and costly (100 million individual taxpayers vs. 15 million businesses (3 million corporations,11 million proprietorships, 1.5 million partnerships)</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complexity and vagueness of the tax code contribute to tax evasion</a:t>
            </a:r>
          </a:p>
          <a:p>
            <a:pPr lvl="1"/>
            <a:r>
              <a:rPr lang="en-US" dirty="0" smtClean="0"/>
              <a:t>Line between tax avoidance and tax evasion is not always clear</a:t>
            </a:r>
          </a:p>
          <a:p>
            <a:pPr lvl="2"/>
            <a:r>
              <a:rPr lang="en-US" dirty="0" smtClean="0"/>
              <a:t>Is a payment to the businessman a labor cost or a dividend?</a:t>
            </a:r>
          </a:p>
          <a:p>
            <a:pPr lvl="2"/>
            <a:r>
              <a:rPr lang="en-US" dirty="0" smtClean="0"/>
              <a:t>How fast to depreciate?</a:t>
            </a:r>
          </a:p>
          <a:p>
            <a:pPr lvl="2"/>
            <a:r>
              <a:rPr lang="en-US" dirty="0" smtClean="0"/>
              <a:t>Is use of a car business or personal?</a:t>
            </a:r>
          </a:p>
          <a:p>
            <a:pPr lvl="2"/>
            <a:r>
              <a:rPr lang="en-US" dirty="0" smtClean="0"/>
              <a:t>Is an open house business (good-will) or fun (a party)?</a:t>
            </a:r>
          </a:p>
          <a:p>
            <a:pPr lvl="2"/>
            <a:r>
              <a:rPr lang="en-US" dirty="0" smtClean="0"/>
              <a:t>Is a board meeting in Las Vegas business or fun?</a:t>
            </a:r>
          </a:p>
          <a:p>
            <a:pPr lvl="2"/>
            <a:r>
              <a:rPr lang="en-US" dirty="0" smtClean="0"/>
              <a:t>Is a marketing visit to USAID in Haiti business or fun?</a:t>
            </a:r>
          </a:p>
          <a:p>
            <a:pPr lvl="1"/>
            <a:r>
              <a:rPr lang="en-US" dirty="0" smtClean="0"/>
              <a:t>The tax system is a giant guessing game!</a:t>
            </a:r>
          </a:p>
          <a:p>
            <a:pPr lvl="2"/>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irrational, inequitable, heavy-burden income tax creates a lack of respect for the law</a:t>
            </a:r>
          </a:p>
          <a:p>
            <a:pPr lvl="1"/>
            <a:r>
              <a:rPr lang="en-US" dirty="0" smtClean="0"/>
              <a:t>Four out of five taxpayers consider the tax system unfair</a:t>
            </a:r>
          </a:p>
          <a:p>
            <a:pPr lvl="1"/>
            <a:r>
              <a:rPr lang="en-US" dirty="0" smtClean="0"/>
              <a:t>Three out of four consider income taxes too high</a:t>
            </a:r>
          </a:p>
          <a:p>
            <a:pPr lvl="1"/>
            <a:r>
              <a:rPr lang="en-US" dirty="0" smtClean="0"/>
              <a:t>High proportion of US tax burden placed on individuals encourages tax avoidance and evasion</a:t>
            </a:r>
          </a:p>
          <a:p>
            <a:pPr lvl="1"/>
            <a:r>
              <a:rPr lang="en-US" dirty="0" smtClean="0"/>
              <a:t>High income tax is not well suited for society</a:t>
            </a:r>
          </a:p>
          <a:p>
            <a:pPr lvl="1"/>
            <a:r>
              <a:rPr lang="en-US" dirty="0" smtClean="0"/>
              <a:t>The US income tax system is unacceptable to the American people</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a:xfrm>
            <a:off x="457200" y="1447800"/>
            <a:ext cx="8229600" cy="4678363"/>
          </a:xfrm>
        </p:spPr>
        <p:txBody>
          <a:bodyPr>
            <a:normAutofit fontScale="92500"/>
          </a:bodyPr>
          <a:lstStyle/>
          <a:p>
            <a:r>
              <a:rPr lang="en-US" dirty="0" smtClean="0"/>
              <a:t>The income tax generates citizen resentment of the government</a:t>
            </a:r>
          </a:p>
          <a:p>
            <a:pPr lvl="1"/>
            <a:r>
              <a:rPr lang="en-US" dirty="0" smtClean="0"/>
              <a:t>Income tax is unliked (tax rates too high, system too complicated and inequitable)</a:t>
            </a:r>
          </a:p>
          <a:p>
            <a:pPr lvl="1"/>
            <a:r>
              <a:rPr lang="en-US" dirty="0" smtClean="0"/>
              <a:t>Unnecessary (US operated 100 years without it; same level of revenue can be generated in other ways, more simply efficiently and equitably from businesses)</a:t>
            </a:r>
          </a:p>
          <a:p>
            <a:pPr lvl="1"/>
            <a:r>
              <a:rPr lang="en-US" dirty="0" smtClean="0"/>
              <a:t>No reasonable rationale for taxing 100 million individuals vs. 15 million businesses (set up to keep records)</a:t>
            </a:r>
          </a:p>
          <a:p>
            <a:pPr lvl="1"/>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 Income Tax Is Corrupting America (cont’d.)</a:t>
            </a:r>
            <a:endParaRPr lang="en-US" dirty="0"/>
          </a:p>
        </p:txBody>
      </p:sp>
      <p:sp>
        <p:nvSpPr>
          <p:cNvPr id="3" name="Content Placeholder 2"/>
          <p:cNvSpPr>
            <a:spLocks noGrp="1"/>
          </p:cNvSpPr>
          <p:nvPr>
            <p:ph idx="1"/>
          </p:nvPr>
        </p:nvSpPr>
        <p:spPr/>
        <p:txBody>
          <a:bodyPr>
            <a:normAutofit lnSpcReduction="10000"/>
          </a:bodyPr>
          <a:lstStyle/>
          <a:p>
            <a:r>
              <a:rPr lang="en-US" dirty="0" smtClean="0"/>
              <a:t>Double taxation: corporation earnings are taxed twice (first on the business and second on the individual)</a:t>
            </a:r>
          </a:p>
          <a:p>
            <a:pPr lvl="1"/>
            <a:r>
              <a:rPr lang="en-US" dirty="0" smtClean="0"/>
              <a:t>Business profit tax = 49% (39% federal and 10% state)</a:t>
            </a:r>
          </a:p>
          <a:p>
            <a:pPr lvl="1"/>
            <a:r>
              <a:rPr lang="en-US" dirty="0" smtClean="0"/>
              <a:t>Personal income tax rate = 49% (39% federal and 10% state)</a:t>
            </a:r>
          </a:p>
          <a:p>
            <a:pPr lvl="1"/>
            <a:r>
              <a:rPr lang="en-US" dirty="0" smtClean="0"/>
              <a:t>Combined tax rate = 1 – (1-.49)(1-.49)= 74%</a:t>
            </a:r>
          </a:p>
          <a:p>
            <a:pPr lvl="1"/>
            <a:r>
              <a:rPr lang="en-US" dirty="0" smtClean="0"/>
              <a:t>Strong incentive to convert profit to income, to avoid paying the business income tax</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2800" dirty="0" smtClean="0"/>
              <a:t>8. The Income Tax Is Corrupting America (cont’d.)</a:t>
            </a:r>
            <a:endParaRPr lang="en-US" sz="2800"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r>
              <a:rPr lang="en-US" dirty="0" smtClean="0"/>
              <a:t>Determination of “reasonable income” is ambiguous</a:t>
            </a:r>
          </a:p>
          <a:p>
            <a:pPr lvl="1"/>
            <a:r>
              <a:rPr lang="en-US" dirty="0" smtClean="0"/>
              <a:t>Is EpiPen CEO’s salary of $19 million justified?</a:t>
            </a:r>
          </a:p>
          <a:p>
            <a:pPr lvl="1"/>
            <a:r>
              <a:rPr lang="en-US" dirty="0" smtClean="0"/>
              <a:t>The tax base is not well defined – there is no unambiguous definition of “income.”</a:t>
            </a:r>
          </a:p>
          <a:p>
            <a:pPr lvl="1"/>
            <a:r>
              <a:rPr lang="en-US" dirty="0" smtClean="0"/>
              <a:t>This is an absurd situation, placing the firm’s owner in the awkward position of not knowing what is right and what is wrong with respect to his tax responsibility.  The high overall tax rate and high income tax rate motivate tax avoidance and tax evasion.</a:t>
            </a:r>
          </a:p>
          <a:p>
            <a:pPr lvl="1"/>
            <a:r>
              <a:rPr lang="en-US" dirty="0" smtClean="0"/>
              <a:t>In a reputedly free or free-enterprise society, the “reasonableness” of a businessman’s salary should not be the business of the government.</a:t>
            </a:r>
          </a:p>
          <a:p>
            <a:pPr lvl="1"/>
            <a:r>
              <a:rPr lang="en-US" dirty="0" smtClean="0"/>
              <a:t>The government has no business trying to tell a business what expenses are “legitimate” and therefore tax deductible.</a:t>
            </a:r>
          </a:p>
          <a:p>
            <a:pPr lvl="1"/>
            <a:r>
              <a:rPr lang="en-US" dirty="0" smtClean="0"/>
              <a:t>The income tax is a bad tax, from  both economic and social points of view.</a:t>
            </a:r>
          </a:p>
          <a:p>
            <a:pPr lvl="1"/>
            <a:r>
              <a:rPr lang="en-US" dirty="0" smtClean="0"/>
              <a:t>Collecting an unobtrusive, economically neutral business tax is one thing; telling business how to run business is bad business.</a:t>
            </a:r>
          </a:p>
          <a:p>
            <a:pPr lvl="1"/>
            <a:r>
              <a:rPr lang="en-US" dirty="0" smtClean="0"/>
              <a:t>The business profit tax and the personal income tax are ill-conceived ideas, and should be eliminated.</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8. The Income Tax Is Corrupting America (cont’d.)</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The personal income tax and the business profit tax work together to create a strong incentive to evade taxes.</a:t>
            </a:r>
          </a:p>
          <a:p>
            <a:r>
              <a:rPr lang="en-US" dirty="0" smtClean="0"/>
              <a:t>Together, these taxes generate a strong incentive to make personal purchases through the firm and keep salary in the firm – a 74% reduction in tax).  (Salary, insurance, cars, computers, trips,  buildings.)</a:t>
            </a:r>
          </a:p>
          <a:p>
            <a:r>
              <a:rPr lang="en-US" dirty="0" smtClean="0"/>
              <a:t>This situation is completely unnecessary.</a:t>
            </a:r>
          </a:p>
          <a:p>
            <a:r>
              <a:rPr lang="en-US" dirty="0" smtClean="0"/>
              <a:t>Why would the government impose such a perverse tax?</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8. The Income Tax Is Corrupting America (cont’d.)</a:t>
            </a:r>
            <a:endParaRPr lang="en-US" sz="2800" dirty="0"/>
          </a:p>
        </p:txBody>
      </p:sp>
      <p:sp>
        <p:nvSpPr>
          <p:cNvPr id="3" name="Content Placeholder 2"/>
          <p:cNvSpPr>
            <a:spLocks noGrp="1"/>
          </p:cNvSpPr>
          <p:nvPr>
            <p:ph idx="1"/>
          </p:nvPr>
        </p:nvSpPr>
        <p:spPr/>
        <p:txBody>
          <a:bodyPr/>
          <a:lstStyle/>
          <a:p>
            <a:r>
              <a:rPr lang="en-US" dirty="0" smtClean="0"/>
              <a:t>The government can eliminate personal tax evasion by eliminating personal privacy, or by eliminating the personal income tax.</a:t>
            </a:r>
          </a:p>
          <a:p>
            <a:r>
              <a:rPr lang="en-US" dirty="0" smtClean="0"/>
              <a:t>Why has it opted to do the former?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 Take Back Your Freedom! (cont'd.)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Systems engineering can develop a good tax system</a:t>
            </a:r>
          </a:p>
          <a:p>
            <a:pPr lvl="1"/>
            <a:r>
              <a:rPr lang="en-US" dirty="0" smtClean="0"/>
              <a:t>There are many types of taxes: individual, corporate, income, sales, payroll, excise, import, property, inheritance, estate, many more.</a:t>
            </a:r>
          </a:p>
          <a:p>
            <a:pPr lvl="1"/>
            <a:r>
              <a:rPr lang="en-US" dirty="0" smtClean="0"/>
              <a:t>The various taxes differ greatly with respect to many criteria, such as intrusiveness, equity, stability, ability to produce revenue</a:t>
            </a:r>
          </a:p>
          <a:p>
            <a:pPr lvl="1"/>
            <a:r>
              <a:rPr lang="en-US" dirty="0" smtClean="0"/>
              <a:t>Development of a system that must satisfy multiple goals and constraints is the bailiwick of systems engineering (“tax engineering”)</a:t>
            </a:r>
          </a:p>
          <a:p>
            <a:pPr lvl="1"/>
            <a:r>
              <a:rPr lang="en-US" dirty="0" smtClean="0"/>
              <a:t>This book shows how to use systems engineering to develop a good tax system for the US</a:t>
            </a:r>
          </a:p>
          <a:p>
            <a:pPr lvl="1"/>
            <a:r>
              <a:rPr lang="en-US" dirty="0" smtClean="0"/>
              <a:t>The  basic answer: a Value-Added Tax (VAT)</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8. The Income Tax Is Corrupting America (cont’d.)</a:t>
            </a:r>
            <a:endParaRPr lang="en-US" sz="2800"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dirty="0" smtClean="0"/>
              <a:t>The income tax system creates crimes that waste law enforcement resources.</a:t>
            </a:r>
          </a:p>
          <a:p>
            <a:r>
              <a:rPr lang="en-US" dirty="0" smtClean="0"/>
              <a:t>Three types of laws:</a:t>
            </a:r>
          </a:p>
          <a:p>
            <a:pPr lvl="1"/>
            <a:r>
              <a:rPr lang="en-US" dirty="0" smtClean="0"/>
              <a:t>Prohibit offensive behavior (stealing, assault, murder)</a:t>
            </a:r>
          </a:p>
          <a:p>
            <a:pPr lvl="1"/>
            <a:r>
              <a:rPr lang="en-US" dirty="0" smtClean="0"/>
              <a:t>Regulate morally objectionable behavior (gambling, prostitution, indecent exposure, pornography)</a:t>
            </a:r>
          </a:p>
          <a:p>
            <a:pPr lvl="1"/>
            <a:r>
              <a:rPr lang="en-US" dirty="0" smtClean="0"/>
              <a:t>Enforce citizen compliance with government rules and regulations</a:t>
            </a:r>
          </a:p>
          <a:p>
            <a:r>
              <a:rPr lang="en-US" dirty="0" smtClean="0"/>
              <a:t>The crime of personal income tax evasion is an unnecessary, “artifactual” crime.</a:t>
            </a:r>
          </a:p>
          <a:p>
            <a:r>
              <a:rPr lang="en-US" dirty="0" smtClean="0"/>
              <a:t>The investigation, prosecution, and punishment of artifactual crimes costs money: is that money well spent?</a:t>
            </a:r>
          </a:p>
          <a:p>
            <a:r>
              <a:rPr lang="en-US" dirty="0" smtClean="0"/>
              <a:t>The income tax system encourages surrogate punishment (e.g., make a examples out of Woody Herman, Willie Nelson)</a:t>
            </a:r>
          </a:p>
          <a:p>
            <a:r>
              <a:rPr lang="en-US" dirty="0" smtClean="0"/>
              <a:t>The income tax system is an unnecessary incentive for crime.</a:t>
            </a:r>
          </a:p>
          <a:p>
            <a:r>
              <a:rPr lang="en-US" dirty="0" smtClean="0"/>
              <a:t>The country needs a tax system; it does not need an income tax system, and is not well served by the income tax system.</a:t>
            </a:r>
          </a:p>
          <a:p>
            <a:pPr lvl="1"/>
            <a:endParaRPr lang="en-US" dirty="0" smtClean="0"/>
          </a:p>
          <a:p>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9. The Income Tax Is Too Complicated</a:t>
            </a:r>
            <a:endParaRPr lang="en-US" dirty="0"/>
          </a:p>
        </p:txBody>
      </p:sp>
      <p:sp>
        <p:nvSpPr>
          <p:cNvPr id="3" name="Content Placeholder 2"/>
          <p:cNvSpPr>
            <a:spLocks noGrp="1"/>
          </p:cNvSpPr>
          <p:nvPr>
            <p:ph idx="1"/>
          </p:nvPr>
        </p:nvSpPr>
        <p:spPr/>
        <p:txBody>
          <a:bodyPr>
            <a:normAutofit fontScale="92500"/>
          </a:bodyPr>
          <a:lstStyle/>
          <a:p>
            <a:r>
              <a:rPr lang="en-US" dirty="0" smtClean="0"/>
              <a:t>The income tax is out of control</a:t>
            </a:r>
          </a:p>
          <a:p>
            <a:pPr lvl="1"/>
            <a:r>
              <a:rPr lang="en-US" dirty="0" smtClean="0"/>
              <a:t>Thousands of tax code and IRS regulations</a:t>
            </a:r>
          </a:p>
          <a:p>
            <a:pPr lvl="1"/>
            <a:r>
              <a:rPr lang="en-US" dirty="0" smtClean="0"/>
              <a:t>In many cases, the rules and regulations are arbitrary and irrational, the product of the primitive, illogical process that designed the system.</a:t>
            </a:r>
          </a:p>
          <a:p>
            <a:pPr lvl="1"/>
            <a:r>
              <a:rPr lang="en-US" dirty="0" smtClean="0"/>
              <a:t>The tax base (income) is unknown – an amorphous, intangible, constantly changing thing whose definition and interpretation require an endless series of court cases to interpret the unspecified intent and illogical rules of the tax code</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9. The Income Tax Is Too Complicated (cont’d.)</a:t>
            </a:r>
            <a:endParaRPr lang="en-US" sz="3200" dirty="0"/>
          </a:p>
        </p:txBody>
      </p:sp>
      <p:sp>
        <p:nvSpPr>
          <p:cNvPr id="3" name="Content Placeholder 2"/>
          <p:cNvSpPr>
            <a:spLocks noGrp="1"/>
          </p:cNvSpPr>
          <p:nvPr>
            <p:ph idx="1"/>
          </p:nvPr>
        </p:nvSpPr>
        <p:spPr/>
        <p:txBody>
          <a:bodyPr>
            <a:normAutofit fontScale="92500"/>
          </a:bodyPr>
          <a:lstStyle/>
          <a:p>
            <a:r>
              <a:rPr lang="en-US" dirty="0" smtClean="0"/>
              <a:t>Tax form is complicated</a:t>
            </a:r>
          </a:p>
          <a:p>
            <a:pPr lvl="1"/>
            <a:r>
              <a:rPr lang="en-US" dirty="0" smtClean="0"/>
              <a:t>Basic form contains 16 pages of schedules, 52 pages of instructions, and 54 additional schedule and instructions referenced</a:t>
            </a:r>
          </a:p>
          <a:p>
            <a:pPr lvl="1"/>
            <a:r>
              <a:rPr lang="en-US" dirty="0" smtClean="0"/>
              <a:t>Many individuals consider it necessary to pay professional income-tax preparers to complete their returns</a:t>
            </a:r>
          </a:p>
          <a:p>
            <a:pPr lvl="1"/>
            <a:r>
              <a:rPr lang="en-US" dirty="0" smtClean="0"/>
              <a:t>Internal Revenue Tax Code of 1954 contains thousands of pages of rules and regulations</a:t>
            </a:r>
          </a:p>
          <a:p>
            <a:pPr lvl="1"/>
            <a:r>
              <a:rPr lang="en-US" dirty="0" smtClean="0"/>
              <a:t>The Tax Reform Act of 1986 simply added more pages</a:t>
            </a:r>
            <a:endParaRPr lang="en-US"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9. The Income Tax Is Too Complicated (cont’d.)</a:t>
            </a:r>
            <a:endParaRPr lang="en-US" sz="3200" dirty="0"/>
          </a:p>
        </p:txBody>
      </p:sp>
      <p:sp>
        <p:nvSpPr>
          <p:cNvPr id="3" name="Content Placeholder 2"/>
          <p:cNvSpPr>
            <a:spLocks noGrp="1"/>
          </p:cNvSpPr>
          <p:nvPr>
            <p:ph idx="1"/>
          </p:nvPr>
        </p:nvSpPr>
        <p:spPr/>
        <p:txBody>
          <a:bodyPr>
            <a:normAutofit fontScale="92500"/>
          </a:bodyPr>
          <a:lstStyle/>
          <a:p>
            <a:r>
              <a:rPr lang="en-US" dirty="0" smtClean="0"/>
              <a:t>Income tax base is elusive and ridiculous</a:t>
            </a:r>
          </a:p>
          <a:p>
            <a:r>
              <a:rPr lang="en-US" dirty="0" smtClean="0"/>
              <a:t>Inequities are constantly exposed, leading to new rules and regulations (exemptions, deductions, exceptions, incentives, disincentives, irrationalities, ambiguities, complexities)</a:t>
            </a:r>
          </a:p>
          <a:p>
            <a:r>
              <a:rPr lang="en-US" dirty="0" smtClean="0"/>
              <a:t>Books on tax advice sell well</a:t>
            </a:r>
          </a:p>
          <a:p>
            <a:r>
              <a:rPr lang="en-US" dirty="0" smtClean="0"/>
              <a:t>Tax liability is not known until the end of the year</a:t>
            </a:r>
          </a:p>
          <a:p>
            <a:r>
              <a:rPr lang="en-US" dirty="0" smtClean="0"/>
              <a:t>Fines imposed if income tax is not estimated well</a:t>
            </a:r>
            <a:endParaRPr lang="en-US"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9. The Income Tax Is Too Complicated (cont’d.)</a:t>
            </a:r>
            <a:endParaRPr lang="en-US" sz="3200"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The income tax system has caused citizen resentment, suspicion and fear, and a contempt for the government</a:t>
            </a:r>
          </a:p>
          <a:p>
            <a:pPr lvl="1"/>
            <a:r>
              <a:rPr lang="en-US" dirty="0" smtClean="0"/>
              <a:t>IRS is a multibillion-dollar investigation and audit service</a:t>
            </a:r>
          </a:p>
          <a:p>
            <a:pPr lvl="1"/>
            <a:r>
              <a:rPr lang="en-US" dirty="0" smtClean="0"/>
              <a:t>Contrary to all other crimes, an individual accused of tax evasion is guilty until proved innocent</a:t>
            </a:r>
          </a:p>
          <a:p>
            <a:pPr lvl="1"/>
            <a:r>
              <a:rPr lang="en-US" dirty="0" smtClean="0"/>
              <a:t>Because of absurd complexity of the tax code, likelihood of errors is high.  IRS itself cannot consistently calculate a tax liability.</a:t>
            </a:r>
          </a:p>
          <a:p>
            <a:pPr lvl="1"/>
            <a:r>
              <a:rPr lang="en-US" dirty="0" smtClean="0"/>
              <a:t>Current system causes the needless alienation of citizens.  A frightening, antagonistic and destructive system.</a:t>
            </a:r>
            <a:endParaRPr lang="en-US"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9. The Income Tax Is Too Complicated (cont’d.)</a:t>
            </a:r>
            <a:endParaRPr lang="en-US" sz="3200" dirty="0"/>
          </a:p>
        </p:txBody>
      </p:sp>
      <p:sp>
        <p:nvSpPr>
          <p:cNvPr id="3" name="Content Placeholder 2"/>
          <p:cNvSpPr>
            <a:spLocks noGrp="1"/>
          </p:cNvSpPr>
          <p:nvPr>
            <p:ph idx="1"/>
          </p:nvPr>
        </p:nvSpPr>
        <p:spPr>
          <a:xfrm>
            <a:off x="457200" y="1143000"/>
            <a:ext cx="8229600" cy="4983163"/>
          </a:xfrm>
        </p:spPr>
        <p:txBody>
          <a:bodyPr>
            <a:normAutofit fontScale="70000" lnSpcReduction="20000"/>
          </a:bodyPr>
          <a:lstStyle/>
          <a:p>
            <a:r>
              <a:rPr lang="en-US" dirty="0" smtClean="0"/>
              <a:t>Why is the income tax so complicated?</a:t>
            </a:r>
          </a:p>
          <a:p>
            <a:r>
              <a:rPr lang="en-US" dirty="0" smtClean="0"/>
              <a:t>It is not possible to measure income.</a:t>
            </a:r>
          </a:p>
          <a:p>
            <a:pPr lvl="1"/>
            <a:r>
              <a:rPr lang="en-US" dirty="0" smtClean="0"/>
              <a:t>Conceptual definition of income exists.</a:t>
            </a:r>
          </a:p>
          <a:p>
            <a:pPr lvl="1"/>
            <a:r>
              <a:rPr lang="en-US" dirty="0" smtClean="0"/>
              <a:t>No practical means of measuring income relative to that definition: no satisfactory operational definition of income.</a:t>
            </a:r>
          </a:p>
          <a:p>
            <a:pPr lvl="1"/>
            <a:r>
              <a:rPr lang="en-US" dirty="0" smtClean="0"/>
              <a:t>Last year’s definition is always proved wanting, leading to new changes.</a:t>
            </a:r>
          </a:p>
          <a:p>
            <a:pPr lvl="1"/>
            <a:r>
              <a:rPr lang="en-US" dirty="0" smtClean="0"/>
              <a:t>The process never stops, the tax code grows more and more complicated.</a:t>
            </a:r>
          </a:p>
          <a:p>
            <a:r>
              <a:rPr lang="en-US" dirty="0" smtClean="0"/>
              <a:t>Income reflects ability to pay, but economists cannot construct a satisfactory operations definition of ability to pay.</a:t>
            </a:r>
          </a:p>
          <a:p>
            <a:r>
              <a:rPr lang="en-US" dirty="0" smtClean="0"/>
              <a:t>The income tax will never be fair or simple.</a:t>
            </a:r>
          </a:p>
          <a:p>
            <a:r>
              <a:rPr lang="en-US" dirty="0" smtClean="0"/>
              <a:t>After 100 years of unsuccessful attempts to construct a fair and simple income tax, this futile search should be abandoned.</a:t>
            </a:r>
            <a:endParaRPr lang="en-US"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The Income Tax Is Economically Deficient</a:t>
            </a:r>
            <a:endParaRPr lang="en-US" dirty="0"/>
          </a:p>
        </p:txBody>
      </p:sp>
      <p:sp>
        <p:nvSpPr>
          <p:cNvPr id="3" name="Content Placeholder 2"/>
          <p:cNvSpPr>
            <a:spLocks noGrp="1"/>
          </p:cNvSpPr>
          <p:nvPr>
            <p:ph idx="1"/>
          </p:nvPr>
        </p:nvSpPr>
        <p:spPr/>
        <p:txBody>
          <a:bodyPr/>
          <a:lstStyle/>
          <a:p>
            <a:r>
              <a:rPr lang="en-US" dirty="0" smtClean="0"/>
              <a:t>The income tax has many economic disadvantages:</a:t>
            </a:r>
          </a:p>
          <a:p>
            <a:pPr lvl="1"/>
            <a:r>
              <a:rPr lang="en-US" dirty="0" smtClean="0"/>
              <a:t>discourages saving and investment</a:t>
            </a:r>
          </a:p>
          <a:p>
            <a:pPr lvl="1"/>
            <a:r>
              <a:rPr lang="en-US" dirty="0" smtClean="0"/>
              <a:t>discourages productivity</a:t>
            </a:r>
          </a:p>
          <a:p>
            <a:pPr lvl="1"/>
            <a:r>
              <a:rPr lang="en-US" dirty="0" smtClean="0"/>
              <a:t>creates an incentive for businesses to go into debt</a:t>
            </a:r>
          </a:p>
          <a:p>
            <a:pPr lvl="1"/>
            <a:r>
              <a:rPr lang="en-US" dirty="0" smtClean="0"/>
              <a:t>subsidizes inefficient firms</a:t>
            </a:r>
          </a:p>
          <a:p>
            <a:pPr lvl="1"/>
            <a:r>
              <a:rPr lang="en-US" dirty="0" smtClean="0"/>
              <a:t>stifles economic growth (employment and production).</a:t>
            </a:r>
            <a:endParaRPr lang="en-US"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10. The Income Tax Is Economically Deficient (cont’d.)</a:t>
            </a:r>
            <a:endParaRPr lang="en-US" sz="2800" dirty="0"/>
          </a:p>
        </p:txBody>
      </p:sp>
      <p:sp>
        <p:nvSpPr>
          <p:cNvPr id="3" name="Content Placeholder 2"/>
          <p:cNvSpPr>
            <a:spLocks noGrp="1"/>
          </p:cNvSpPr>
          <p:nvPr>
            <p:ph idx="1"/>
          </p:nvPr>
        </p:nvSpPr>
        <p:spPr/>
        <p:txBody>
          <a:bodyPr>
            <a:normAutofit fontScale="85000" lnSpcReduction="20000"/>
          </a:bodyPr>
          <a:lstStyle/>
          <a:p>
            <a:r>
              <a:rPr lang="en-US" dirty="0" smtClean="0"/>
              <a:t>The income tax discourages saving and investment</a:t>
            </a:r>
          </a:p>
          <a:p>
            <a:pPr lvl="1"/>
            <a:r>
              <a:rPr lang="en-US" dirty="0" smtClean="0"/>
              <a:t>With a consumption tax (e.g., a sales tax, a VAT), taxes are reduced by reducing spending.  Hence the tax encourages saving.</a:t>
            </a:r>
          </a:p>
          <a:p>
            <a:pPr lvl="1"/>
            <a:r>
              <a:rPr lang="en-US" dirty="0" smtClean="0"/>
              <a:t>With an income tax, taxes are reduced by reducing earnings.  Hence the tax discourages productivity.</a:t>
            </a:r>
          </a:p>
          <a:p>
            <a:r>
              <a:rPr lang="en-US" dirty="0" smtClean="0"/>
              <a:t>US gross domestic saving rate is (2014) 17% of GDP compared to 34% for upper middle income countries.</a:t>
            </a:r>
          </a:p>
          <a:p>
            <a:r>
              <a:rPr lang="en-US" dirty="0" smtClean="0"/>
              <a:t>Interest deduction on home mortgages promotes spending on homes, contributed to economic collapse of 2007 (along with derivatives, bundled mortgages and repeal of the Glass-Steagall Act in 1999).  The income tax caused a severe economic distortion.</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10. The Income Tax Is Economically Deficient (cont’d.)</a:t>
            </a:r>
            <a:endParaRPr lang="en-US" sz="2800" dirty="0"/>
          </a:p>
        </p:txBody>
      </p:sp>
      <p:sp>
        <p:nvSpPr>
          <p:cNvPr id="3" name="Content Placeholder 2"/>
          <p:cNvSpPr>
            <a:spLocks noGrp="1"/>
          </p:cNvSpPr>
          <p:nvPr>
            <p:ph idx="1"/>
          </p:nvPr>
        </p:nvSpPr>
        <p:spPr>
          <a:xfrm>
            <a:off x="457200" y="1219200"/>
            <a:ext cx="8229600" cy="4906963"/>
          </a:xfrm>
        </p:spPr>
        <p:txBody>
          <a:bodyPr>
            <a:normAutofit fontScale="85000" lnSpcReduction="20000"/>
          </a:bodyPr>
          <a:lstStyle/>
          <a:p>
            <a:r>
              <a:rPr lang="en-US" dirty="0" smtClean="0"/>
              <a:t>The income tax discourages productivity</a:t>
            </a:r>
          </a:p>
          <a:p>
            <a:pPr lvl="1"/>
            <a:r>
              <a:rPr lang="en-US" dirty="0" smtClean="0"/>
              <a:t>Massive expenditure spent on IRS enforcement related to the income tax</a:t>
            </a:r>
          </a:p>
          <a:p>
            <a:r>
              <a:rPr lang="en-US" dirty="0" smtClean="0"/>
              <a:t>The income tax encourages debt financing</a:t>
            </a:r>
          </a:p>
          <a:p>
            <a:pPr lvl="1"/>
            <a:r>
              <a:rPr lang="en-US" dirty="0" smtClean="0"/>
              <a:t>Interest charges are tax deductible for a business</a:t>
            </a:r>
          </a:p>
          <a:p>
            <a:pPr lvl="1"/>
            <a:r>
              <a:rPr lang="en-US" dirty="0" smtClean="0"/>
              <a:t>Incentive to make loans to acquire capital equipment (such as issue bonds) rather than to use equity financing (float stock issues)</a:t>
            </a:r>
          </a:p>
          <a:p>
            <a:pPr lvl="1"/>
            <a:r>
              <a:rPr lang="en-US" dirty="0" smtClean="0"/>
              <a:t>This practice drives interest rates up and increases the risk of bankruptcy</a:t>
            </a:r>
          </a:p>
          <a:p>
            <a:r>
              <a:rPr lang="en-US" dirty="0" smtClean="0"/>
              <a:t>Another example of how the income tax causes economic distortions and reduces the economic efficiency of the allocation of resources.</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10. The Income Tax Is Economically Deficient (cont’d.)</a:t>
            </a:r>
            <a:endParaRPr lang="en-US" sz="2800" dirty="0"/>
          </a:p>
        </p:txBody>
      </p:sp>
      <p:sp>
        <p:nvSpPr>
          <p:cNvPr id="3" name="Content Placeholder 2"/>
          <p:cNvSpPr>
            <a:spLocks noGrp="1"/>
          </p:cNvSpPr>
          <p:nvPr>
            <p:ph idx="1"/>
          </p:nvPr>
        </p:nvSpPr>
        <p:spPr/>
        <p:txBody>
          <a:bodyPr/>
          <a:lstStyle/>
          <a:p>
            <a:r>
              <a:rPr lang="en-US" dirty="0" smtClean="0"/>
              <a:t>The business profit tax subsidizes inefficient firms</a:t>
            </a:r>
          </a:p>
          <a:p>
            <a:pPr lvl="1"/>
            <a:r>
              <a:rPr lang="en-US" dirty="0" smtClean="0"/>
              <a:t>Firms that show a profit are penalized</a:t>
            </a:r>
          </a:p>
          <a:p>
            <a:pPr lvl="1"/>
            <a:r>
              <a:rPr lang="en-US" dirty="0" smtClean="0"/>
              <a:t>Firms that are not profitable are subsidized</a:t>
            </a:r>
          </a:p>
          <a:p>
            <a:r>
              <a:rPr lang="en-US" dirty="0" smtClean="0"/>
              <a:t>Profitable firms are employing resources more efficiently, and should be rewarded, not penalized</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Did It Happen?</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r>
              <a:rPr lang="en-US" dirty="0" smtClean="0"/>
              <a:t>History of US tax system</a:t>
            </a:r>
          </a:p>
          <a:p>
            <a:pPr lvl="1"/>
            <a:r>
              <a:rPr lang="en-US" dirty="0" smtClean="0"/>
              <a:t>Amalgamation of many methods</a:t>
            </a:r>
          </a:p>
          <a:p>
            <a:pPr lvl="2"/>
            <a:r>
              <a:rPr lang="en-US" dirty="0" smtClean="0"/>
              <a:t>Income tax from England</a:t>
            </a:r>
          </a:p>
          <a:p>
            <a:pPr lvl="2"/>
            <a:r>
              <a:rPr lang="en-US" dirty="0" smtClean="0"/>
              <a:t>Inheritance tax from France</a:t>
            </a:r>
          </a:p>
          <a:p>
            <a:pPr lvl="2"/>
            <a:r>
              <a:rPr lang="en-US" dirty="0" smtClean="0"/>
              <a:t>Sales tax from Netherlands and Spain</a:t>
            </a:r>
          </a:p>
          <a:p>
            <a:pPr lvl="2"/>
            <a:r>
              <a:rPr lang="en-US" dirty="0" smtClean="0"/>
              <a:t>Property taxes from China and Europe</a:t>
            </a:r>
          </a:p>
          <a:p>
            <a:r>
              <a:rPr lang="en-US" dirty="0" smtClean="0"/>
              <a:t>The US tax system has its roots in the US Constitution</a:t>
            </a:r>
          </a:p>
          <a:p>
            <a:pPr lvl="1"/>
            <a:r>
              <a:rPr lang="en-US" dirty="0" smtClean="0"/>
              <a:t>No “taxation without representation,” therefore “direct” taxes must be apportioned to the states in proportion to population</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10. The Income Tax Is Economically Deficient (cont’d.)</a:t>
            </a:r>
            <a:endParaRPr lang="en-US" sz="2800" dirty="0"/>
          </a:p>
        </p:txBody>
      </p:sp>
      <p:sp>
        <p:nvSpPr>
          <p:cNvPr id="3" name="Content Placeholder 2"/>
          <p:cNvSpPr>
            <a:spLocks noGrp="1"/>
          </p:cNvSpPr>
          <p:nvPr>
            <p:ph idx="1"/>
          </p:nvPr>
        </p:nvSpPr>
        <p:spPr/>
        <p:txBody>
          <a:bodyPr>
            <a:normAutofit fontScale="92500"/>
          </a:bodyPr>
          <a:lstStyle/>
          <a:p>
            <a:r>
              <a:rPr lang="en-US" dirty="0" smtClean="0"/>
              <a:t>Use of the income tax places the US at a disadvantage in international trade</a:t>
            </a:r>
          </a:p>
          <a:p>
            <a:pPr lvl="1"/>
            <a:r>
              <a:rPr lang="en-US" dirty="0" smtClean="0"/>
              <a:t>GATT is set up on the “destination principle,” under which a country may remove indirect taxes from goods that it exports</a:t>
            </a:r>
          </a:p>
          <a:p>
            <a:pPr lvl="1"/>
            <a:r>
              <a:rPr lang="en-US" dirty="0" smtClean="0"/>
              <a:t>The income tax is a direct tax, and cannot be removed</a:t>
            </a:r>
          </a:p>
          <a:p>
            <a:pPr lvl="1"/>
            <a:r>
              <a:rPr lang="en-US" dirty="0" smtClean="0"/>
              <a:t>About 150 countries use the VAT, an indirect tax (up from 39 in 1986)</a:t>
            </a:r>
          </a:p>
          <a:p>
            <a:pPr lvl="1"/>
            <a:r>
              <a:rPr lang="en-US" dirty="0" smtClean="0"/>
              <a:t>This places the US at a distinct disadvantage in international trade</a:t>
            </a:r>
            <a:endParaRPr lang="en-US"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10. The Income Tax Is Economically Deficient (cont’d.)</a:t>
            </a:r>
            <a:endParaRPr lang="en-US" sz="2800" dirty="0"/>
          </a:p>
        </p:txBody>
      </p:sp>
      <p:sp>
        <p:nvSpPr>
          <p:cNvPr id="3" name="Content Placeholder 2"/>
          <p:cNvSpPr>
            <a:spLocks noGrp="1"/>
          </p:cNvSpPr>
          <p:nvPr>
            <p:ph idx="1"/>
          </p:nvPr>
        </p:nvSpPr>
        <p:spPr/>
        <p:txBody>
          <a:bodyPr/>
          <a:lstStyle/>
          <a:p>
            <a:r>
              <a:rPr lang="en-US" dirty="0" smtClean="0"/>
              <a:t>The US income tax distorts the economy</a:t>
            </a:r>
          </a:p>
          <a:p>
            <a:pPr lvl="1"/>
            <a:r>
              <a:rPr lang="en-US" dirty="0" smtClean="0"/>
              <a:t>Under current income tax laws, firms may use “accelerated” depreciation</a:t>
            </a:r>
          </a:p>
          <a:p>
            <a:pPr lvl="1"/>
            <a:r>
              <a:rPr lang="en-US" dirty="0" smtClean="0"/>
              <a:t>This practice places capital intensive firms at an advantage relative to labor-intensive firms</a:t>
            </a:r>
          </a:p>
          <a:p>
            <a:pPr lvl="1"/>
            <a:r>
              <a:rPr lang="en-US" dirty="0" smtClean="0"/>
              <a:t>Another economic distortion, and more economic inefficiency (lower rate of consumer satisfaction on investment of economic resources)</a:t>
            </a:r>
            <a:endParaRPr lang="en-US"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10. The Income Tax Is Economically Deficient (cont’d.)</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The personal income tax and the corporation profit tax are not well integrated</a:t>
            </a:r>
          </a:p>
          <a:p>
            <a:pPr lvl="1"/>
            <a:r>
              <a:rPr lang="en-US" dirty="0" smtClean="0"/>
              <a:t>Double taxation on dividend earnings</a:t>
            </a:r>
          </a:p>
          <a:p>
            <a:pPr lvl="1"/>
            <a:r>
              <a:rPr lang="en-US" dirty="0" smtClean="0"/>
              <a:t>Substantial disadvantages with respect to economic impact and equity</a:t>
            </a:r>
          </a:p>
          <a:p>
            <a:pPr lvl="1"/>
            <a:r>
              <a:rPr lang="en-US" dirty="0" smtClean="0"/>
              <a:t>A very heavy tax on the earnings from investment</a:t>
            </a:r>
          </a:p>
          <a:p>
            <a:pPr lvl="1"/>
            <a:r>
              <a:rPr lang="en-US" dirty="0" smtClean="0"/>
              <a:t>Heavy tax burden on low-income earners who are dependent on dividend earnings, and a disincentive to invest</a:t>
            </a:r>
          </a:p>
          <a:p>
            <a:pPr lvl="1"/>
            <a:r>
              <a:rPr lang="en-US" dirty="0" smtClean="0"/>
              <a:t>Discourages investment in corporations (compared to unincorporated business structures)</a:t>
            </a:r>
            <a:endParaRPr lang="en-US"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 The Income Tax Is Too Costly</a:t>
            </a:r>
            <a:endParaRPr lang="en-US" dirty="0"/>
          </a:p>
        </p:txBody>
      </p:sp>
      <p:sp>
        <p:nvSpPr>
          <p:cNvPr id="3" name="Content Placeholder 2"/>
          <p:cNvSpPr>
            <a:spLocks noGrp="1"/>
          </p:cNvSpPr>
          <p:nvPr>
            <p:ph idx="1"/>
          </p:nvPr>
        </p:nvSpPr>
        <p:spPr/>
        <p:txBody>
          <a:bodyPr/>
          <a:lstStyle/>
          <a:p>
            <a:r>
              <a:rPr lang="en-US" dirty="0" smtClean="0"/>
              <a:t>The administrative cost of collecting the personal income tax is high</a:t>
            </a:r>
          </a:p>
          <a:p>
            <a:pPr lvl="1"/>
            <a:r>
              <a:rPr lang="en-US" dirty="0" smtClean="0"/>
              <a:t>Administrative cost (to government)</a:t>
            </a:r>
          </a:p>
          <a:p>
            <a:pPr lvl="2"/>
            <a:r>
              <a:rPr lang="en-US" dirty="0" smtClean="0"/>
              <a:t>Printing and distribution of tax returns, processing tax returns, making audits, tax court</a:t>
            </a:r>
          </a:p>
          <a:p>
            <a:pPr lvl="1"/>
            <a:r>
              <a:rPr lang="en-US" dirty="0" smtClean="0"/>
              <a:t>Compliance cost (to individual)</a:t>
            </a:r>
          </a:p>
          <a:p>
            <a:pPr lvl="2"/>
            <a:r>
              <a:rPr lang="en-US" dirty="0" smtClean="0"/>
              <a:t>Tax lawyers, tax accountants, tax preparation services</a:t>
            </a:r>
          </a:p>
          <a:p>
            <a:pPr lvl="2"/>
            <a:r>
              <a:rPr lang="en-US" dirty="0" smtClean="0"/>
              <a:t>Effort expended by individual taxpayer in preparing his return (est. 1 week) (est. at $35B in 1986)</a:t>
            </a:r>
            <a:endParaRPr lang="en-US"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11. The Income Tax Is Too Costly (cont’d.)</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The income tax system causes the waste of much productive effort in tax avoidance</a:t>
            </a:r>
          </a:p>
          <a:p>
            <a:r>
              <a:rPr lang="en-US" dirty="0" smtClean="0"/>
              <a:t>All of this productivity is unnecessary, and could be better spent</a:t>
            </a:r>
          </a:p>
          <a:p>
            <a:r>
              <a:rPr lang="en-US" dirty="0" smtClean="0"/>
              <a:t>The income tax system causes the waste of productive skills</a:t>
            </a:r>
          </a:p>
          <a:p>
            <a:pPr lvl="1"/>
            <a:r>
              <a:rPr lang="en-US" dirty="0" smtClean="0"/>
              <a:t>Individual’s time and money</a:t>
            </a:r>
          </a:p>
          <a:p>
            <a:pPr lvl="1"/>
            <a:r>
              <a:rPr lang="en-US" dirty="0" smtClean="0"/>
              <a:t>Deprives society of the product of the labor of educated, skilled workers</a:t>
            </a: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11. The Income Tax Is Too Costly (cont’d.)</a:t>
            </a:r>
            <a:endParaRPr lang="en-US" sz="3200" dirty="0"/>
          </a:p>
        </p:txBody>
      </p:sp>
      <p:sp>
        <p:nvSpPr>
          <p:cNvPr id="3" name="Content Placeholder 2"/>
          <p:cNvSpPr>
            <a:spLocks noGrp="1"/>
          </p:cNvSpPr>
          <p:nvPr>
            <p:ph idx="1"/>
          </p:nvPr>
        </p:nvSpPr>
        <p:spPr/>
        <p:txBody>
          <a:bodyPr>
            <a:normAutofit fontScale="85000" lnSpcReduction="20000"/>
          </a:bodyPr>
          <a:lstStyle/>
          <a:p>
            <a:r>
              <a:rPr lang="en-US" dirty="0" smtClean="0"/>
              <a:t>The inevitable leakage in wage or income taxes drives collection costs sky high, creates citizen resentment, and narrows the tax base</a:t>
            </a:r>
          </a:p>
          <a:p>
            <a:pPr lvl="1"/>
            <a:r>
              <a:rPr lang="en-US" dirty="0" smtClean="0"/>
              <a:t>Self-employed (physicians, waitresses, house painters) can avoid at least some tax</a:t>
            </a:r>
          </a:p>
          <a:p>
            <a:pPr lvl="1"/>
            <a:r>
              <a:rPr lang="en-US" dirty="0" smtClean="0"/>
              <a:t>Marginal tax rates are high, creating a strong incentive to do so</a:t>
            </a:r>
          </a:p>
          <a:p>
            <a:r>
              <a:rPr lang="en-US" dirty="0" smtClean="0"/>
              <a:t>It is extremely costly to develop a system that ensures that all individuals pay their intended share</a:t>
            </a:r>
          </a:p>
          <a:p>
            <a:r>
              <a:rPr lang="en-US" dirty="0" smtClean="0"/>
              <a:t>1986: IRS had 85,000 employees, budget of $3B, yet failed to eliminate leakage, succeeding only in instilling anger and resentment in the US population</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11. The Income Tax Is Too Costly (cont’d.)</a:t>
            </a:r>
            <a:endParaRPr lang="en-US" sz="3200" dirty="0"/>
          </a:p>
        </p:txBody>
      </p:sp>
      <p:sp>
        <p:nvSpPr>
          <p:cNvPr id="3" name="Content Placeholder 2"/>
          <p:cNvSpPr>
            <a:spLocks noGrp="1"/>
          </p:cNvSpPr>
          <p:nvPr>
            <p:ph idx="1"/>
          </p:nvPr>
        </p:nvSpPr>
        <p:spPr/>
        <p:txBody>
          <a:bodyPr>
            <a:normAutofit fontScale="92500"/>
          </a:bodyPr>
          <a:lstStyle/>
          <a:p>
            <a:r>
              <a:rPr lang="en-US" dirty="0" smtClean="0"/>
              <a:t>Not possible to enforce total compliance on 100 million citizens.  In 1986 the “tax gap” was estimated at $100B per year.</a:t>
            </a:r>
          </a:p>
          <a:p>
            <a:r>
              <a:rPr lang="en-US" dirty="0" smtClean="0"/>
              <a:t>With exemptions, tax base is very narrow, leading to high rates, strong incentive to avoid and evade, resentment.</a:t>
            </a:r>
          </a:p>
          <a:p>
            <a:r>
              <a:rPr lang="en-US" dirty="0" smtClean="0"/>
              <a:t>Businesses, not individuals, are the natural point of tax collection (there are 15 million businesses vs. 100 million individual taxpayers).</a:t>
            </a:r>
          </a:p>
          <a:p>
            <a:endParaRPr lang="en-US"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11. The Income Tax Is Too Costly (cont’d.)</a:t>
            </a:r>
            <a:endParaRPr lang="en-US" sz="3200"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smtClean="0"/>
              <a:t>Summary: Income tax is an extremely costly and inefficient tax.</a:t>
            </a:r>
          </a:p>
          <a:p>
            <a:r>
              <a:rPr lang="en-US" dirty="0" smtClean="0"/>
              <a:t>Hall &amp; Rabushka (</a:t>
            </a:r>
            <a:r>
              <a:rPr lang="en-US" i="1" dirty="0" smtClean="0"/>
              <a:t>The Flat Tax</a:t>
            </a:r>
            <a:r>
              <a:rPr lang="en-US" dirty="0" smtClean="0"/>
              <a:t>) estimate for 1984:</a:t>
            </a:r>
          </a:p>
          <a:p>
            <a:pPr lvl="1"/>
            <a:r>
              <a:rPr lang="en-US" dirty="0" smtClean="0"/>
              <a:t>Lost output (tax-advantaged investments): $100B</a:t>
            </a:r>
          </a:p>
          <a:p>
            <a:pPr lvl="1"/>
            <a:r>
              <a:rPr lang="en-US" dirty="0" smtClean="0"/>
              <a:t>Compliance cost (filing and buying expert advice): $35B</a:t>
            </a:r>
          </a:p>
          <a:p>
            <a:pPr lvl="1"/>
            <a:r>
              <a:rPr lang="en-US" dirty="0" smtClean="0"/>
              <a:t>Tax evasion: $100B</a:t>
            </a:r>
          </a:p>
          <a:p>
            <a:pPr lvl="1"/>
            <a:r>
              <a:rPr lang="en-US" dirty="0" smtClean="0"/>
              <a:t>Total cost of $255B vs. total income tax revenue ($350 billion)</a:t>
            </a:r>
          </a:p>
          <a:p>
            <a:pPr lvl="1"/>
            <a:endParaRPr lang="en-US"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 The Income Tax Is Contributing to Economic Collapse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Inability to produce level of revenue sufficient to cover the government budget: annual deficits of $0.5B, national debt of $20T.</a:t>
            </a:r>
          </a:p>
          <a:p>
            <a:pPr lvl="1"/>
            <a:r>
              <a:rPr lang="en-US" dirty="0" smtClean="0"/>
              <a:t>Massive borrowing or printing of money</a:t>
            </a:r>
          </a:p>
          <a:p>
            <a:pPr lvl="1"/>
            <a:r>
              <a:rPr lang="en-US" dirty="0" smtClean="0"/>
              <a:t>Higher interest rates or inflation rates, or both</a:t>
            </a:r>
          </a:p>
          <a:p>
            <a:r>
              <a:rPr lang="en-US" dirty="0" smtClean="0"/>
              <a:t>Failure to prevent the development of extreme concentrations of wealth (one of the primary arguments for the income tax).</a:t>
            </a:r>
          </a:p>
          <a:p>
            <a:pPr lvl="1"/>
            <a:r>
              <a:rPr lang="en-US" dirty="0" smtClean="0"/>
              <a:t>Higher demand for loans by nonwealthy</a:t>
            </a:r>
          </a:p>
          <a:p>
            <a:pPr lvl="1"/>
            <a:r>
              <a:rPr lang="en-US" dirty="0" smtClean="0"/>
              <a:t>Riskier loans (nonwealthy have less assets)</a:t>
            </a:r>
          </a:p>
          <a:p>
            <a:pPr lvl="1"/>
            <a:r>
              <a:rPr lang="en-US" dirty="0" smtClean="0"/>
              <a:t>More speculation and risky investments by wealthy</a:t>
            </a:r>
          </a:p>
          <a:p>
            <a:pPr lvl="1"/>
            <a:r>
              <a:rPr lang="en-US" dirty="0" smtClean="0"/>
              <a:t>Unstable economic conditions (increased likelihood of extreme economic booms and depressions)</a:t>
            </a:r>
            <a:endParaRPr lang="en-US"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12. The Income Tax Is Contributing to Economic Collapse (cont’d.)</a:t>
            </a:r>
            <a:endParaRPr lang="en-US" sz="4000" dirty="0"/>
          </a:p>
        </p:txBody>
      </p:sp>
      <p:sp>
        <p:nvSpPr>
          <p:cNvPr id="3" name="Content Placeholder 2"/>
          <p:cNvSpPr>
            <a:spLocks noGrp="1"/>
          </p:cNvSpPr>
          <p:nvPr>
            <p:ph idx="1"/>
          </p:nvPr>
        </p:nvSpPr>
        <p:spPr/>
        <p:txBody>
          <a:bodyPr>
            <a:normAutofit fontScale="92500" lnSpcReduction="10000"/>
          </a:bodyPr>
          <a:lstStyle/>
          <a:p>
            <a:r>
              <a:rPr lang="en-US" sz="4000" dirty="0" smtClean="0"/>
              <a:t>The income tax causes government budget deficits</a:t>
            </a:r>
          </a:p>
          <a:p>
            <a:pPr lvl="1"/>
            <a:r>
              <a:rPr lang="en-US" sz="3600" dirty="0" smtClean="0"/>
              <a:t>Cannot produce level of resources needed by a modern economy: Income tax base so narrow that rates are already high and cannot reasonably be raised</a:t>
            </a:r>
          </a:p>
          <a:p>
            <a:pPr lvl="1"/>
            <a:r>
              <a:rPr lang="en-US" sz="3600" dirty="0" smtClean="0"/>
              <a:t>Revenue levels are volatile, leading to deficits that are not covered in surplus years (deficits now even in boom years)</a:t>
            </a:r>
          </a:p>
          <a:p>
            <a:pPr lvl="1"/>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How Did It Happen?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a “direct tax”</a:t>
            </a:r>
          </a:p>
          <a:p>
            <a:pPr lvl="1"/>
            <a:r>
              <a:rPr lang="en-US" dirty="0" smtClean="0"/>
              <a:t>A direct tax is one imposed on the person (or entity) on whom the ultimate burden is expected to fall (i.e., on the taxpayer)</a:t>
            </a:r>
          </a:p>
          <a:p>
            <a:pPr lvl="2"/>
            <a:r>
              <a:rPr lang="en-US" dirty="0" smtClean="0"/>
              <a:t>Income taxes, property taxes, capitation taxes</a:t>
            </a:r>
          </a:p>
          <a:p>
            <a:pPr lvl="1"/>
            <a:r>
              <a:rPr lang="en-US" dirty="0" smtClean="0"/>
              <a:t>An indirect tax is shifted to someone else</a:t>
            </a:r>
          </a:p>
          <a:p>
            <a:pPr lvl="2"/>
            <a:r>
              <a:rPr lang="en-US" dirty="0" smtClean="0"/>
              <a:t>Sales taxes, excise taxes, tariffs</a:t>
            </a:r>
          </a:p>
          <a:p>
            <a:pPr lvl="2"/>
            <a:r>
              <a:rPr lang="en-US" dirty="0" smtClean="0"/>
              <a:t>These taxes raise the price of a product or service, passing the tax burden to the purchaser</a:t>
            </a:r>
          </a:p>
          <a:p>
            <a:pPr lvl="1"/>
            <a:r>
              <a:rPr lang="en-US" dirty="0" smtClean="0"/>
              <a:t>Distinction not always clear (e.g., a city sales tax but no county sales tax – merchants can’t simply raise prices or lower wages)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 The Income Tax Is Contributing to Economic Collapse (cont’d.)</a:t>
            </a:r>
            <a:endParaRPr lang="en-US" dirty="0"/>
          </a:p>
        </p:txBody>
      </p:sp>
      <p:sp>
        <p:nvSpPr>
          <p:cNvPr id="3" name="Content Placeholder 2"/>
          <p:cNvSpPr>
            <a:spLocks noGrp="1"/>
          </p:cNvSpPr>
          <p:nvPr>
            <p:ph idx="1"/>
          </p:nvPr>
        </p:nvSpPr>
        <p:spPr/>
        <p:txBody>
          <a:bodyPr>
            <a:normAutofit fontScale="92500"/>
          </a:bodyPr>
          <a:lstStyle/>
          <a:p>
            <a:r>
              <a:rPr lang="en-US" dirty="0" smtClean="0"/>
              <a:t>The income tax base is now too narrow (to produce the needed revenue at reasonable tax rates).  (When introduced, was a low-burden tax.)</a:t>
            </a:r>
          </a:p>
          <a:p>
            <a:r>
              <a:rPr lang="en-US" dirty="0" smtClean="0"/>
              <a:t>Personal income represents only 40% of GNP.</a:t>
            </a:r>
          </a:p>
          <a:p>
            <a:r>
              <a:rPr lang="en-US" dirty="0" smtClean="0"/>
              <a:t>For the large revenue requirements of a modern economy, need a tax base that is most of GDP.</a:t>
            </a:r>
          </a:p>
          <a:p>
            <a:r>
              <a:rPr lang="en-US" dirty="0" smtClean="0"/>
              <a:t>Scrap the personal income tax and the business profit tax: they are too narrow for today’s needs.</a:t>
            </a:r>
            <a:endParaRPr lang="en-US"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 The Income Tax Is Contributing to Economic Collapse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Both the personal income tax and the business profit tax have small tax bases</a:t>
            </a:r>
          </a:p>
          <a:p>
            <a:r>
              <a:rPr lang="en-US" dirty="0" smtClean="0"/>
              <a:t>Raising tax rates to generate needed income is not practical</a:t>
            </a:r>
          </a:p>
          <a:p>
            <a:r>
              <a:rPr lang="en-US" dirty="0" smtClean="0"/>
              <a:t>Under the Tax Reform Act of 1986, the relative sizes of the tax bases did not change much (the Act addressed loopholes, envy, reduced use of taxes to accomplish social goals)</a:t>
            </a:r>
          </a:p>
          <a:p>
            <a:r>
              <a:rPr lang="en-US" dirty="0" smtClean="0"/>
              <a:t>The Act did not address the heavy and inequitable burden of the income tax</a:t>
            </a:r>
            <a:endParaRPr lang="en-US"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 The Income Tax Is Contributing to Economic Collapse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volatility of the business profit tax base contributes to government budget deficits</a:t>
            </a:r>
          </a:p>
          <a:p>
            <a:pPr lvl="1"/>
            <a:r>
              <a:rPr lang="en-US" dirty="0" smtClean="0"/>
              <a:t>Profit fluctuates substantially from year to year – much more than the level of economic activity (GDP).  Fluctuations in the business cycle are amplified</a:t>
            </a:r>
          </a:p>
          <a:p>
            <a:pPr lvl="1"/>
            <a:r>
              <a:rPr lang="en-US" dirty="0" smtClean="0"/>
              <a:t>This volatility makes government planning difficult, leads to growing national debt (surpluses in boom years not used to cover deficits in recession years)</a:t>
            </a:r>
          </a:p>
          <a:p>
            <a:pPr lvl="1"/>
            <a:r>
              <a:rPr lang="en-US" dirty="0" smtClean="0"/>
              <a:t>Massive ($20T) US debt threatens collapse of US and world economies</a:t>
            </a:r>
          </a:p>
          <a:p>
            <a:pPr lvl="1"/>
            <a:r>
              <a:rPr lang="en-US" dirty="0" smtClean="0"/>
              <a:t>Congress’s inaction in addressing this issue is disgraceful, outrageous, unpardonable.</a:t>
            </a:r>
          </a:p>
          <a:p>
            <a:pPr lvl="1"/>
            <a:endParaRPr lang="en-US" dirty="0" smtClean="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1" algn="ctr" rtl="0">
              <a:spcBef>
                <a:spcPct val="0"/>
              </a:spcBef>
            </a:pPr>
            <a:r>
              <a:rPr lang="en-US" sz="4000" dirty="0" smtClean="0"/>
              <a:t>12. The Income Tax Is Contributing to Economic Collapse (cont’d.)</a:t>
            </a:r>
            <a:endParaRPr lang="en-US" sz="4000" dirty="0"/>
          </a:p>
        </p:txBody>
      </p:sp>
      <p:sp>
        <p:nvSpPr>
          <p:cNvPr id="3" name="Content Placeholder 2"/>
          <p:cNvSpPr>
            <a:spLocks noGrp="1"/>
          </p:cNvSpPr>
          <p:nvPr>
            <p:ph idx="1"/>
          </p:nvPr>
        </p:nvSpPr>
        <p:spPr/>
        <p:txBody>
          <a:bodyPr>
            <a:normAutofit fontScale="92500" lnSpcReduction="20000"/>
          </a:bodyPr>
          <a:lstStyle/>
          <a:p>
            <a:r>
              <a:rPr lang="en-US" dirty="0" smtClean="0"/>
              <a:t>The income tax contributes to extreme concentrations of wealth.</a:t>
            </a:r>
          </a:p>
          <a:p>
            <a:r>
              <a:rPr lang="en-US" dirty="0" smtClean="0"/>
              <a:t>Extreme concentrations of wealth are undesirable for a number of reasons:</a:t>
            </a:r>
          </a:p>
          <a:p>
            <a:pPr lvl="1"/>
            <a:r>
              <a:rPr lang="en-US" dirty="0" smtClean="0"/>
              <a:t>Extreme concentrations of wealth cause envy, contributing to social unrest and instability</a:t>
            </a:r>
          </a:p>
          <a:p>
            <a:pPr lvl="1"/>
            <a:r>
              <a:rPr lang="en-US" dirty="0" smtClean="0"/>
              <a:t>Private concentrations of wealth provide considerable power to the wealthy, potentially threatening the personal security of the nonwealthy</a:t>
            </a:r>
          </a:p>
          <a:p>
            <a:pPr lvl="1"/>
            <a:r>
              <a:rPr lang="en-US" dirty="0" smtClean="0"/>
              <a:t>Concentrations of wealth contribute to recessions, and extreme concentrations of wealth contribute to severe economic depressions</a:t>
            </a:r>
            <a:endParaRPr lang="en-US" dirty="0"/>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12. The Income Tax Is Contributing to Economic Collapse (cont’d.)</a:t>
            </a:r>
            <a:endParaRPr lang="en-US" dirty="0"/>
          </a:p>
        </p:txBody>
      </p:sp>
      <p:sp>
        <p:nvSpPr>
          <p:cNvPr id="3" name="Content Placeholder 2"/>
          <p:cNvSpPr>
            <a:spLocks noGrp="1"/>
          </p:cNvSpPr>
          <p:nvPr>
            <p:ph idx="1"/>
          </p:nvPr>
        </p:nvSpPr>
        <p:spPr/>
        <p:txBody>
          <a:bodyPr>
            <a:normAutofit lnSpcReduction="10000"/>
          </a:bodyPr>
          <a:lstStyle/>
          <a:p>
            <a:r>
              <a:rPr lang="en-US" dirty="0" smtClean="0"/>
              <a:t>The US tax system is contributing to massive, persistent government deficits, and is enabling extreme concentration of wealth.  (The Gini index for US household income increased from .36 in 1967 to .46 in 2011.)</a:t>
            </a:r>
          </a:p>
          <a:p>
            <a:r>
              <a:rPr lang="en-US" dirty="0" smtClean="0"/>
              <a:t>These conditions can result in an economic collapse.</a:t>
            </a:r>
          </a:p>
          <a:p>
            <a:r>
              <a:rPr lang="en-US" dirty="0" smtClean="0"/>
              <a:t>The US income tax system threatens the security of the nation, and </a:t>
            </a:r>
            <a:r>
              <a:rPr lang="en-US" i="1" dirty="0" smtClean="0"/>
              <a:t>must</a:t>
            </a:r>
            <a:r>
              <a:rPr lang="en-US" dirty="0" smtClean="0"/>
              <a:t> be replaced.</a:t>
            </a:r>
          </a:p>
          <a:p>
            <a:endParaRPr lang="en-US" dirty="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 How to Design a New Tax System</a:t>
            </a:r>
            <a:endParaRPr lang="en-US" dirty="0"/>
          </a:p>
        </p:txBody>
      </p:sp>
      <p:sp>
        <p:nvSpPr>
          <p:cNvPr id="3" name="Content Placeholder 2"/>
          <p:cNvSpPr>
            <a:spLocks noGrp="1"/>
          </p:cNvSpPr>
          <p:nvPr>
            <p:ph idx="1"/>
          </p:nvPr>
        </p:nvSpPr>
        <p:spPr/>
        <p:txBody>
          <a:bodyPr/>
          <a:lstStyle/>
          <a:p>
            <a:r>
              <a:rPr lang="en-US" dirty="0" smtClean="0"/>
              <a:t>“Tax Engineering”: a systems engineering approach to designing a good tax system</a:t>
            </a:r>
          </a:p>
          <a:p>
            <a:r>
              <a:rPr lang="en-US" dirty="0" smtClean="0"/>
              <a:t>Will describe:</a:t>
            </a:r>
          </a:p>
          <a:p>
            <a:pPr lvl="1"/>
            <a:r>
              <a:rPr lang="en-US" dirty="0" smtClean="0"/>
              <a:t>Tax policy goals</a:t>
            </a:r>
          </a:p>
          <a:p>
            <a:pPr lvl="1"/>
            <a:r>
              <a:rPr lang="en-US" dirty="0" smtClean="0"/>
              <a:t>Current legislative process</a:t>
            </a:r>
          </a:p>
          <a:p>
            <a:pPr lvl="1"/>
            <a:r>
              <a:rPr lang="en-US" dirty="0" smtClean="0"/>
              <a:t>Systems engineering process</a:t>
            </a:r>
          </a:p>
          <a:p>
            <a:pPr lvl="1"/>
            <a:r>
              <a:rPr lang="en-US" dirty="0" smtClean="0"/>
              <a:t>Tax system goals / requirements / criteria</a:t>
            </a:r>
            <a:endParaRPr lang="en-US" dirty="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92500"/>
          </a:bodyPr>
          <a:lstStyle/>
          <a:p>
            <a:r>
              <a:rPr lang="en-US" dirty="0" smtClean="0"/>
              <a:t>Three basic goals:</a:t>
            </a:r>
          </a:p>
          <a:p>
            <a:pPr lvl="1"/>
            <a:r>
              <a:rPr lang="en-US" dirty="0" smtClean="0"/>
              <a:t>The system must produce the required level of revenue, and the revenue levels should be stable</a:t>
            </a:r>
          </a:p>
          <a:p>
            <a:pPr lvl="1"/>
            <a:r>
              <a:rPr lang="en-US" dirty="0" smtClean="0"/>
              <a:t>The system should have desirable economic impacts (promote economic growth, effective use of economic resources, stability of the economy)</a:t>
            </a:r>
          </a:p>
          <a:p>
            <a:pPr lvl="1"/>
            <a:r>
              <a:rPr lang="en-US" dirty="0" smtClean="0"/>
              <a:t>The system should not have undesirable sociopolitical impacts (e.g., no unnecessary incentives for tax evasion, not unnecessarily invasive of individual privacy, equitable and perceived as equitable)</a:t>
            </a:r>
            <a:endParaRPr lang="en-US"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The current system rates poorly in accomplishing policy goals</a:t>
            </a:r>
          </a:p>
          <a:p>
            <a:pPr lvl="1"/>
            <a:r>
              <a:rPr lang="en-US" dirty="0" smtClean="0"/>
              <a:t>Inadequate revenue (budget deficits, increasing national debt)</a:t>
            </a:r>
          </a:p>
          <a:p>
            <a:pPr lvl="1"/>
            <a:r>
              <a:rPr lang="en-US" dirty="0" smtClean="0"/>
              <a:t>Unstable (fluctuations make planning difficult and contribute  to budget deficits)</a:t>
            </a:r>
          </a:p>
          <a:p>
            <a:pPr lvl="1"/>
            <a:r>
              <a:rPr lang="en-US" dirty="0" smtClean="0"/>
              <a:t>Undesirable economic incentives for both individuals and businesses (already discussed)</a:t>
            </a:r>
          </a:p>
          <a:p>
            <a:pPr lvl="1"/>
            <a:r>
              <a:rPr lang="en-US" dirty="0" smtClean="0"/>
              <a:t>Undesirable sociopolitical features (already discussed)</a:t>
            </a:r>
            <a:endParaRPr lang="en-US" dirty="0"/>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lstStyle/>
          <a:p>
            <a:r>
              <a:rPr lang="en-US" dirty="0" smtClean="0"/>
              <a:t>The legislative process is inadequate</a:t>
            </a:r>
          </a:p>
          <a:p>
            <a:pPr lvl="1"/>
            <a:r>
              <a:rPr lang="en-US" dirty="0" smtClean="0"/>
              <a:t>Joseph Pechman’s book, </a:t>
            </a:r>
            <a:r>
              <a:rPr lang="en-US" i="1" dirty="0" smtClean="0"/>
              <a:t>Federal Tax Policy</a:t>
            </a:r>
            <a:r>
              <a:rPr lang="en-US" dirty="0" smtClean="0"/>
              <a:t>, describes the process</a:t>
            </a:r>
          </a:p>
          <a:p>
            <a:pPr lvl="1"/>
            <a:r>
              <a:rPr lang="en-US" dirty="0" smtClean="0"/>
              <a:t>Unsystematic</a:t>
            </a:r>
          </a:p>
          <a:p>
            <a:pPr lvl="1"/>
            <a:r>
              <a:rPr lang="en-US" dirty="0" smtClean="0"/>
              <a:t>Subject to special interests</a:t>
            </a:r>
          </a:p>
          <a:p>
            <a:pPr lvl="1"/>
            <a:r>
              <a:rPr lang="en-US" dirty="0" smtClean="0"/>
              <a:t>Prone to develop a complicated system</a:t>
            </a:r>
          </a:p>
          <a:p>
            <a:r>
              <a:rPr lang="en-US" dirty="0" smtClean="0"/>
              <a:t>100 years of using this system has demonstrated its serious inadequacy</a:t>
            </a:r>
          </a:p>
          <a:p>
            <a:pPr>
              <a:buNone/>
            </a:pPr>
            <a:endParaRPr lang="en-US" dirty="0" smtClean="0"/>
          </a:p>
          <a:p>
            <a:pPr lvl="1"/>
            <a:endParaRPr lang="en-US" dirty="0" smtClean="0"/>
          </a:p>
          <a:p>
            <a:pPr lvl="1"/>
            <a:endParaRPr lang="en-US" dirty="0"/>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85000" lnSpcReduction="10000"/>
          </a:bodyPr>
          <a:lstStyle/>
          <a:p>
            <a:r>
              <a:rPr lang="en-US" dirty="0" smtClean="0"/>
              <a:t>The current legislative process does not take advantage of America’s talent</a:t>
            </a:r>
          </a:p>
          <a:p>
            <a:r>
              <a:rPr lang="en-US" dirty="0" smtClean="0"/>
              <a:t>A few hundred technical specialists, mainly lawyers and economists, determine the US tax laws:</a:t>
            </a:r>
          </a:p>
          <a:p>
            <a:pPr lvl="1"/>
            <a:r>
              <a:rPr lang="en-US" dirty="0" smtClean="0"/>
              <a:t>Treasury Department (Office of Tax Analysis; Office of the Tax Legislative Counsel, Office of International Tax Counsel, Office of Management and Budget)</a:t>
            </a:r>
          </a:p>
          <a:p>
            <a:pPr lvl="1"/>
            <a:r>
              <a:rPr lang="en-US" dirty="0" smtClean="0"/>
              <a:t>House Ways and Means Committee</a:t>
            </a:r>
          </a:p>
          <a:p>
            <a:pPr lvl="1"/>
            <a:r>
              <a:rPr lang="en-US" dirty="0" smtClean="0"/>
              <a:t>Senate Finance Committee</a:t>
            </a:r>
          </a:p>
          <a:p>
            <a:pPr lvl="1"/>
            <a:r>
              <a:rPr lang="en-US" dirty="0" smtClean="0"/>
              <a:t>Congressional Budget Office</a:t>
            </a:r>
          </a:p>
          <a:p>
            <a:pPr lvl="1"/>
            <a:r>
              <a:rPr lang="en-US" dirty="0" smtClean="0"/>
              <a:t>IRS and others</a:t>
            </a:r>
          </a:p>
          <a:p>
            <a:pPr lvl="1"/>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How Did It Happen? (cont'd.)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original US Constitution outlawed the income tax</a:t>
            </a:r>
          </a:p>
          <a:p>
            <a:pPr lvl="1"/>
            <a:r>
              <a:rPr lang="en-US" dirty="0" smtClean="0"/>
              <a:t>US Constitution did not specify which taxes were direct or indirect, nor provide a definition.  Determination up to the Supreme Court.</a:t>
            </a:r>
          </a:p>
          <a:p>
            <a:pPr lvl="1"/>
            <a:r>
              <a:rPr lang="en-US" dirty="0" smtClean="0"/>
              <a:t>In early version, all federal taxes to be apportioned in proportion to representation (population); in final version, just direct taxes.</a:t>
            </a:r>
          </a:p>
          <a:p>
            <a:pPr lvl="1"/>
            <a:r>
              <a:rPr lang="en-US" dirty="0" smtClean="0"/>
              <a:t>Concept was for federal taxes to be mainly on commerce (indirect taxes, such as on imports and exports, on consumption, tariffs, excise taxes).  These indirect taxes did not have to be apportioned in proportion to population.</a:t>
            </a:r>
            <a:endParaRPr lang="en-US"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Salient feature: all government employees</a:t>
            </a:r>
          </a:p>
          <a:p>
            <a:r>
              <a:rPr lang="en-US" dirty="0" smtClean="0"/>
              <a:t>Egregious lack of systems scientists and systems engineering practice</a:t>
            </a:r>
          </a:p>
          <a:p>
            <a:r>
              <a:rPr lang="en-US" dirty="0" smtClean="0"/>
              <a:t>No major surveys to assess public opinion</a:t>
            </a:r>
          </a:p>
          <a:p>
            <a:r>
              <a:rPr lang="en-US" dirty="0" smtClean="0"/>
              <a:t>No award of major systems engineering contracts to design and analyze tax systems (such as contracts for military systems)</a:t>
            </a:r>
          </a:p>
          <a:p>
            <a:r>
              <a:rPr lang="en-US" dirty="0" smtClean="0"/>
              <a:t>Congress specifies tax law in complete and excruciating detail, resulting in a completely inadequate Rube Goldberg system that does not raise the needed revenue and alienates citizens</a:t>
            </a:r>
          </a:p>
          <a:p>
            <a:endParaRPr lang="en-US" dirty="0"/>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The income tax system is an unstable system</a:t>
            </a:r>
          </a:p>
          <a:p>
            <a:pPr lvl="1"/>
            <a:r>
              <a:rPr lang="en-US" dirty="0" smtClean="0"/>
              <a:t>As revenue requirements change, the definition of income is changed</a:t>
            </a:r>
          </a:p>
          <a:p>
            <a:pPr lvl="1"/>
            <a:r>
              <a:rPr lang="en-US" dirty="0" smtClean="0"/>
              <a:t>Cannot just raise rates, since the tax base is too narrow and taxes are already too high</a:t>
            </a:r>
          </a:p>
          <a:p>
            <a:pPr lvl="1"/>
            <a:r>
              <a:rPr lang="en-US" dirty="0" smtClean="0"/>
              <a:t>Major changes every few years (as of 1986 , 23 major tax bills and three major reforms since 1948)</a:t>
            </a:r>
          </a:p>
          <a:p>
            <a:pPr lvl="1"/>
            <a:r>
              <a:rPr lang="en-US" dirty="0" smtClean="0"/>
              <a:t>Unstable environment for business (incentives and disincentives keep changing)</a:t>
            </a:r>
          </a:p>
          <a:p>
            <a:pPr lvl="1"/>
            <a:r>
              <a:rPr lang="en-US" dirty="0" smtClean="0"/>
              <a:t>The VAT does not have these problems: large economic base, economically neutral</a:t>
            </a:r>
            <a:endParaRPr lang="en-US" dirty="0"/>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92500"/>
          </a:bodyPr>
          <a:lstStyle/>
          <a:p>
            <a:r>
              <a:rPr lang="en-US" dirty="0" smtClean="0"/>
              <a:t>The current tax legislative process is unsystematic</a:t>
            </a:r>
          </a:p>
          <a:p>
            <a:pPr lvl="1"/>
            <a:r>
              <a:rPr lang="en-US" i="1" dirty="0" smtClean="0"/>
              <a:t>Conference Report to Accompany H. R. 3838 </a:t>
            </a:r>
            <a:r>
              <a:rPr lang="en-US" dirty="0" smtClean="0"/>
              <a:t>describes the process</a:t>
            </a:r>
          </a:p>
          <a:p>
            <a:pPr lvl="1"/>
            <a:r>
              <a:rPr lang="en-US" dirty="0" smtClean="0"/>
              <a:t>Vol. 1: Tax Reform Act (925 pages)</a:t>
            </a:r>
          </a:p>
          <a:p>
            <a:pPr lvl="1"/>
            <a:r>
              <a:rPr lang="en-US" dirty="0" smtClean="0"/>
              <a:t>Vol. 2: Description of the legislative process (886 pages)</a:t>
            </a:r>
          </a:p>
          <a:p>
            <a:pPr lvl="1"/>
            <a:r>
              <a:rPr lang="en-US" dirty="0" smtClean="0"/>
              <a:t>Mind-numbing monument to obfuscation</a:t>
            </a:r>
          </a:p>
          <a:p>
            <a:pPr lvl="1"/>
            <a:r>
              <a:rPr lang="en-US" dirty="0" smtClean="0"/>
              <a:t>No cohesive theme, concept or goal, just a myriad collection of details: complicated definitions, rates, rules and exceptions to rules</a:t>
            </a:r>
            <a:endParaRPr lang="en-US" dirty="0"/>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a:xfrm>
            <a:off x="457200" y="1295400"/>
            <a:ext cx="8229600" cy="4830763"/>
          </a:xfrm>
        </p:spPr>
        <p:txBody>
          <a:bodyPr>
            <a:normAutofit lnSpcReduction="10000"/>
          </a:bodyPr>
          <a:lstStyle/>
          <a:p>
            <a:r>
              <a:rPr lang="en-US" dirty="0" smtClean="0"/>
              <a:t>Systems Engineering is the discipline for developing systems</a:t>
            </a:r>
          </a:p>
          <a:p>
            <a:pPr lvl="1"/>
            <a:r>
              <a:rPr lang="en-US" dirty="0" smtClean="0"/>
              <a:t>A country’s tax system is a system, and the methodologies of systems analysis and systems engineering should be applied to develop an improved system</a:t>
            </a:r>
          </a:p>
          <a:p>
            <a:pPr lvl="2"/>
            <a:r>
              <a:rPr lang="en-US" dirty="0" smtClean="0"/>
              <a:t>Systems analysis is methodology concerned with the analysis of a system from a comprehensive, multifaceted viewpoint</a:t>
            </a:r>
          </a:p>
          <a:p>
            <a:pPr lvl="2"/>
            <a:r>
              <a:rPr lang="en-US" dirty="0" smtClean="0"/>
              <a:t>Systems engineering is a systematic procedure for developing a system to perform a desire function at reasonable cost</a:t>
            </a:r>
            <a:endParaRPr lang="en-US" dirty="0"/>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Systems engineering has developed effective and efficient systems in industry, military, financial and social applications:</a:t>
            </a:r>
          </a:p>
          <a:p>
            <a:pPr lvl="1"/>
            <a:r>
              <a:rPr lang="en-US" dirty="0" smtClean="0"/>
              <a:t>Reservations systems</a:t>
            </a:r>
          </a:p>
          <a:p>
            <a:pPr lvl="1"/>
            <a:r>
              <a:rPr lang="en-US" dirty="0" smtClean="0"/>
              <a:t>Stock market</a:t>
            </a:r>
          </a:p>
          <a:p>
            <a:pPr lvl="1"/>
            <a:r>
              <a:rPr lang="en-US" dirty="0" smtClean="0"/>
              <a:t>Internet credit-card purchases</a:t>
            </a:r>
          </a:p>
          <a:p>
            <a:pPr lvl="1"/>
            <a:r>
              <a:rPr lang="en-US" dirty="0" smtClean="0"/>
              <a:t>Banking systems</a:t>
            </a:r>
          </a:p>
          <a:p>
            <a:pPr lvl="1"/>
            <a:r>
              <a:rPr lang="en-US" dirty="0" smtClean="0"/>
              <a:t>Weapon systems</a:t>
            </a:r>
          </a:p>
          <a:p>
            <a:pPr lvl="1"/>
            <a:r>
              <a:rPr lang="en-US" dirty="0" smtClean="0"/>
              <a:t>Man on the moon</a:t>
            </a:r>
            <a:endParaRPr lang="en-US" dirty="0"/>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lnSpcReduction="10000"/>
          </a:bodyPr>
          <a:lstStyle/>
          <a:p>
            <a:r>
              <a:rPr lang="en-US" dirty="0" smtClean="0"/>
              <a:t>Systems Engineering can accommodate social institutions and cultural values</a:t>
            </a:r>
          </a:p>
          <a:p>
            <a:pPr lvl="1"/>
            <a:r>
              <a:rPr lang="en-US" dirty="0" smtClean="0"/>
              <a:t>Can handle problems involving many considerations and interrelations</a:t>
            </a:r>
          </a:p>
          <a:p>
            <a:pPr lvl="1"/>
            <a:r>
              <a:rPr lang="en-US" dirty="0" smtClean="0"/>
              <a:t>Can work in areas having far-reaching and controversial value judgments</a:t>
            </a:r>
          </a:p>
          <a:p>
            <a:pPr lvl="1"/>
            <a:r>
              <a:rPr lang="en-US" dirty="0" smtClean="0"/>
              <a:t>Can incorporate knowledge from multiple disciplines</a:t>
            </a:r>
          </a:p>
          <a:p>
            <a:pPr lvl="1"/>
            <a:r>
              <a:rPr lang="en-US" dirty="0" smtClean="0"/>
              <a:t>Can give full consideration to the structural and institutional elements of a problem</a:t>
            </a:r>
            <a:endParaRPr lang="en-US"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92500" lnSpcReduction="10000"/>
          </a:bodyPr>
          <a:lstStyle/>
          <a:p>
            <a:r>
              <a:rPr lang="en-US" dirty="0" smtClean="0"/>
              <a:t>Tax Reform Act of 1986 did nothing more than make a few patchwork changes to a Neanderthal system that has unequivocally proved its inadequacy and unworthiness</a:t>
            </a:r>
          </a:p>
          <a:p>
            <a:r>
              <a:rPr lang="en-US" dirty="0" smtClean="0"/>
              <a:t>For important military systems, the government awards parallel multimillion-dollar systems studies of alternatives</a:t>
            </a:r>
          </a:p>
          <a:p>
            <a:r>
              <a:rPr lang="en-US" dirty="0" smtClean="0"/>
              <a:t>Where are such studies for our tax system?</a:t>
            </a:r>
          </a:p>
          <a:p>
            <a:r>
              <a:rPr lang="en-US" dirty="0" smtClean="0"/>
              <a:t>The technology exists, but the government stubbornly refuses to utilize it</a:t>
            </a:r>
            <a:endParaRPr lang="en-US"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A fundamental problem: The government confuses objectives with constraints and criteria.</a:t>
            </a:r>
          </a:p>
          <a:p>
            <a:r>
              <a:rPr lang="en-US" dirty="0" smtClean="0"/>
              <a:t>Primary objective of the tax system is to raise revenue.</a:t>
            </a:r>
          </a:p>
          <a:p>
            <a:r>
              <a:rPr lang="en-US" dirty="0" smtClean="0"/>
              <a:t>Other desires (equity, political acceptance) are secondary.  They should be treated as limitations, constraints or evaluation criteria, not as the primary objective.</a:t>
            </a:r>
          </a:p>
          <a:p>
            <a:r>
              <a:rPr lang="en-US" dirty="0" smtClean="0"/>
              <a:t>The current legislative process for developing a tax system has failed.</a:t>
            </a:r>
          </a:p>
          <a:p>
            <a:r>
              <a:rPr lang="en-US" dirty="0" smtClean="0"/>
              <a:t>The situation will not improve until Congress scraps the current archaic tax-system-development process and adopts a modern tax-engineering methodology base on proven systems engineering concepts.</a:t>
            </a:r>
            <a:endParaRPr lang="en-US"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r>
              <a:rPr lang="en-US" dirty="0" smtClean="0"/>
              <a:t>Current methodology fails to achieve main objectives (sufficient revenue, stable revenue), as well as failing in the following respects:</a:t>
            </a:r>
          </a:p>
          <a:p>
            <a:pPr lvl="1"/>
            <a:r>
              <a:rPr lang="en-US" dirty="0" smtClean="0"/>
              <a:t>Conditions in one area cause problems in another</a:t>
            </a:r>
          </a:p>
          <a:p>
            <a:pPr lvl="1"/>
            <a:r>
              <a:rPr lang="en-US" dirty="0" smtClean="0"/>
              <a:t>Fails to consider relationship of tax system to other systems (social, economic).  (E.g., a tax system may be regressive if other programs compensate.)</a:t>
            </a:r>
          </a:p>
          <a:p>
            <a:pPr lvl="1"/>
            <a:r>
              <a:rPr lang="en-US" dirty="0" smtClean="0"/>
              <a:t>Lack of integration among international, federal, state and local tax systems; between business and individual taxes; among all of the taxes comprising the tax system</a:t>
            </a:r>
          </a:p>
          <a:p>
            <a:pPr lvl="1"/>
            <a:r>
              <a:rPr lang="en-US" dirty="0" smtClean="0"/>
              <a:t>Failure to satisfactorily address cultural values, individual rights, right to privacy.</a:t>
            </a:r>
            <a:endParaRPr lang="en-US"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13. How to Design a New Tax System (cont’d.)</a:t>
            </a:r>
            <a:endParaRPr lang="en-US" sz="3200" dirty="0"/>
          </a:p>
        </p:txBody>
      </p:sp>
      <p:sp>
        <p:nvSpPr>
          <p:cNvPr id="3" name="Content Placeholder 2"/>
          <p:cNvSpPr>
            <a:spLocks noGrp="1"/>
          </p:cNvSpPr>
          <p:nvPr>
            <p:ph idx="1"/>
          </p:nvPr>
        </p:nvSpPr>
        <p:spPr/>
        <p:txBody>
          <a:bodyPr>
            <a:normAutofit fontScale="92500" lnSpcReduction="20000"/>
          </a:bodyPr>
          <a:lstStyle/>
          <a:p>
            <a:r>
              <a:rPr lang="en-US" dirty="0" smtClean="0"/>
              <a:t>Examination of existing alternatives</a:t>
            </a:r>
          </a:p>
          <a:p>
            <a:pPr lvl="1"/>
            <a:r>
              <a:rPr lang="en-US" dirty="0" smtClean="0"/>
              <a:t>US public is upset over its tax system, but seems woefully ignorant of tax systems used by other countries</a:t>
            </a:r>
          </a:p>
          <a:p>
            <a:pPr lvl="1"/>
            <a:r>
              <a:rPr lang="en-US" dirty="0" smtClean="0"/>
              <a:t>Large differences from country to country, with respect to both overall tax level and distribution over different types of tax</a:t>
            </a:r>
          </a:p>
          <a:p>
            <a:pPr lvl="1"/>
            <a:r>
              <a:rPr lang="en-US" dirty="0" smtClean="0"/>
              <a:t>Public discussion of alternatives is noticeably absent (e.g., leading up to the Tax Reform Act of 1986)</a:t>
            </a:r>
          </a:p>
          <a:p>
            <a:pPr lvl="1"/>
            <a:r>
              <a:rPr lang="en-US" dirty="0" smtClean="0"/>
              <a:t>Careful identification and consideration of alternatives is essential to the selection of a good solution to any problem</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11589</TotalTime>
  <Words>18206</Words>
  <Application>Microsoft Office PowerPoint</Application>
  <PresentationFormat>On-screen Show (4:3)</PresentationFormat>
  <Paragraphs>1426</Paragraphs>
  <Slides>187</Slides>
  <Notes>0</Notes>
  <HiddenSlides>0</HiddenSlides>
  <MMClips>0</MMClips>
  <ScaleCrop>false</ScaleCrop>
  <HeadingPairs>
    <vt:vector size="4" baseType="variant">
      <vt:variant>
        <vt:lpstr>Theme</vt:lpstr>
      </vt:variant>
      <vt:variant>
        <vt:i4>1</vt:i4>
      </vt:variant>
      <vt:variant>
        <vt:lpstr>Slide Titles</vt:lpstr>
      </vt:variant>
      <vt:variant>
        <vt:i4>187</vt:i4>
      </vt:variant>
    </vt:vector>
  </HeadingPairs>
  <TitlesOfParts>
    <vt:vector size="188" baseType="lpstr">
      <vt:lpstr>Office Theme</vt:lpstr>
      <vt:lpstr>The Value-Added Tax: A New Tax System for the United States by Joseph George Caldwell, PhD </vt:lpstr>
      <vt:lpstr>Outline</vt:lpstr>
      <vt:lpstr>1. Take Back Your Freedom!</vt:lpstr>
      <vt:lpstr>1. Take Back Your Freedom! (cont'd.)</vt:lpstr>
      <vt:lpstr>1. Take Back Your Freedom! (cont'd.)</vt:lpstr>
      <vt:lpstr>1. Take Back Your Freedom! (cont'd.)</vt:lpstr>
      <vt:lpstr>2. How Did It Happen?</vt:lpstr>
      <vt:lpstr>2. How Did It Happen? (cont'd.)</vt:lpstr>
      <vt:lpstr>2. How Did It Happen? (cont'd.)</vt:lpstr>
      <vt:lpstr>2. How Did It Happen? (cont'd.)</vt:lpstr>
      <vt:lpstr>2. How Did It Happen? (cont'd.)</vt:lpstr>
      <vt:lpstr>2. How Did It Happen? (cont'd.)</vt:lpstr>
      <vt:lpstr>2. How Did It Happen? (cont'd.)</vt:lpstr>
      <vt:lpstr>2. How Did It Happen? (cont'd.)</vt:lpstr>
      <vt:lpstr>2. How Did It Happen? (cont'd.)</vt:lpstr>
      <vt:lpstr>2. How Did It Happen? (cont'd.)</vt:lpstr>
      <vt:lpstr>2. How Did It Happen? (cont'd.)</vt:lpstr>
      <vt:lpstr>2. How Did It Happen? (cont'd.)</vt:lpstr>
      <vt:lpstr>3. The Income Tax Monster</vt:lpstr>
      <vt:lpstr>3. The Income Tax Monster (cont’d.)</vt:lpstr>
      <vt:lpstr>3. The Income Tax Monster (cont’d.)</vt:lpstr>
      <vt:lpstr>4. The Assault on Privacy</vt:lpstr>
      <vt:lpstr>4. The Assault on Privacy (cont’d.)</vt:lpstr>
      <vt:lpstr>4. The Assault on Privacy (cont’d.)</vt:lpstr>
      <vt:lpstr>4. The Assault on Privacy (cont’d.)</vt:lpstr>
      <vt:lpstr>4. The Assault on Privacy (cont’d.)</vt:lpstr>
      <vt:lpstr>4. The Assault on Privacy (cont’d.)</vt:lpstr>
      <vt:lpstr>5. The American Gestapo?</vt:lpstr>
      <vt:lpstr>5. The American Gestapo? (cont’d.)</vt:lpstr>
      <vt:lpstr>5. The American Gestapo? (cont’d.)</vt:lpstr>
      <vt:lpstr>5. The American Gestapo? (cont’d.)</vt:lpstr>
      <vt:lpstr>5. The American Gestapo? (cont’d.)</vt:lpstr>
      <vt:lpstr>5. The American Gestapo? (cont’d.)</vt:lpstr>
      <vt:lpstr>5. The American Gestapo? (cont’d.)</vt:lpstr>
      <vt:lpstr>5. The American Gestapo? (cont’d.)</vt:lpstr>
      <vt:lpstr>6. The Constitution Has Failed</vt:lpstr>
      <vt:lpstr>6. The Constitution Has Failed (cont’d.)</vt:lpstr>
      <vt:lpstr>6. The Constitution Has Failed (cont’d.)</vt:lpstr>
      <vt:lpstr>7. The Income Tax Is Unfair</vt:lpstr>
      <vt:lpstr>7. The Income Tax Is Unfair (cont’d.)</vt:lpstr>
      <vt:lpstr>7. The Income Tax Is Unfair (cont’d.)</vt:lpstr>
      <vt:lpstr>7. The Income Tax Is Unfair (cont’d.)</vt:lpstr>
      <vt:lpstr>7. The Income Tax Is Unfair (cont’d.)</vt:lpstr>
      <vt:lpstr>7. The Income Tax Is Unfair (cont’d.)</vt:lpstr>
      <vt:lpstr>7. The Income Tax Is Unfair (cont’d.)</vt:lpstr>
      <vt:lpstr>7. The Income Tax Is Unfair (cont’d.)</vt:lpstr>
      <vt:lpstr>8. The Income Tax Is Corrupting America</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8. The Income Tax Is Corrupting America (cont’d.)</vt:lpstr>
      <vt:lpstr>9. The Income Tax Is Too Complicated</vt:lpstr>
      <vt:lpstr>9. The Income Tax Is Too Complicated (cont’d.)</vt:lpstr>
      <vt:lpstr>9. The Income Tax Is Too Complicated (cont’d.)</vt:lpstr>
      <vt:lpstr>9. The Income Tax Is Too Complicated (cont’d.)</vt:lpstr>
      <vt:lpstr>9. The Income Tax Is Too Complicated (cont’d.)</vt:lpstr>
      <vt:lpstr>10. The Income Tax Is Economically Deficient</vt:lpstr>
      <vt:lpstr>10. The Income Tax Is Economically Deficient (cont’d.)</vt:lpstr>
      <vt:lpstr>10. The Income Tax Is Economically Deficient (cont’d.)</vt:lpstr>
      <vt:lpstr>10. The Income Tax Is Economically Deficient (cont’d.)</vt:lpstr>
      <vt:lpstr>10. The Income Tax Is Economically Deficient (cont’d.)</vt:lpstr>
      <vt:lpstr>10. The Income Tax Is Economically Deficient (cont’d.)</vt:lpstr>
      <vt:lpstr>10. The Income Tax Is Economically Deficient (cont’d.)</vt:lpstr>
      <vt:lpstr>11. The Income Tax Is Too Costly</vt:lpstr>
      <vt:lpstr>11. The Income Tax Is Too Costly (cont’d.)</vt:lpstr>
      <vt:lpstr>11. The Income Tax Is Too Costly (cont’d.)</vt:lpstr>
      <vt:lpstr>11. The Income Tax Is Too Costly (cont’d.)</vt:lpstr>
      <vt:lpstr>11. The Income Tax Is Too Costly (cont’d.)</vt:lpstr>
      <vt:lpstr>12. The Income Tax Is Contributing to Economic Collapse</vt:lpstr>
      <vt:lpstr>12. The Income Tax Is Contributing to Economic Collapse (cont’d.)</vt:lpstr>
      <vt:lpstr>12. The Income Tax Is Contributing to Economic Collapse (cont’d.)</vt:lpstr>
      <vt:lpstr>12. The Income Tax Is Contributing to Economic Collapse (cont’d.)</vt:lpstr>
      <vt:lpstr>12. The Income Tax Is Contributing to Economic Collapse (cont’d.)</vt:lpstr>
      <vt:lpstr>12. The Income Tax Is Contributing to Economic Collapse (cont’d.)</vt:lpstr>
      <vt:lpstr>12. The Income Tax Is Contributing to Economic Collapse (cont’d.)</vt:lpstr>
      <vt:lpstr>13. How to Design a New Tax System</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13. How to Design a New Tax System (cont’d.)</vt:lpstr>
      <vt:lpstr>14. Tax Alternatives</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14. Tax Alternatives (cont’d.)</vt:lpstr>
      <vt:lpstr>15. The Value-Added Tax, or VAT</vt:lpstr>
      <vt:lpstr>15. The Value-Added Tax (cont’d.)</vt:lpstr>
      <vt:lpstr>15. The Value-Added Tax (cont’d.)</vt:lpstr>
      <vt:lpstr>15. The Value-Added Tax (cont’d.)</vt:lpstr>
      <vt:lpstr>15. The Value-Added Tax (cont’d.)</vt:lpstr>
      <vt:lpstr>15. The Value-Added Tax (cont’d.)</vt:lpstr>
      <vt:lpstr>15. The Value-Added Tax (cont’d.)</vt:lpstr>
      <vt:lpstr>15. The Value-Added Tax (cont’d.)</vt:lpstr>
      <vt:lpstr>15. The Value-Added Tax (cont’d.)</vt:lpstr>
      <vt:lpstr>15. The Value-Added Tax (cont’d.)</vt:lpstr>
      <vt:lpstr>15. The Value-Added Tax (cont’d.)</vt:lpstr>
      <vt:lpstr>16. Undesirable Alternatives to the VAT</vt:lpstr>
      <vt:lpstr>16. Undesirable Alternatives to the VAT (cont’d.)</vt:lpstr>
      <vt:lpstr>16. Undesirable Alternatives to the VAT (cont’d.)</vt:lpstr>
      <vt:lpstr>16. Undesirable Alternatives to the VAT (cont’d.)</vt:lpstr>
      <vt:lpstr>16. Undesirable Alternatives to the VAT (cont’d.)</vt:lpstr>
      <vt:lpstr>16. Undesirable Alternatives to the VAT (cont’d.)</vt:lpstr>
      <vt:lpstr>16. Undesirable Alternatives to the VAT (cont’d.)</vt:lpstr>
      <vt:lpstr>16. Undesirable Alternatives to the VAT (cont’d.)</vt:lpstr>
      <vt:lpstr>17. Payroll Taxes: Good or Bad?</vt:lpstr>
      <vt:lpstr>17. Payroll Taxes: Good or Bad? (cont’d.)</vt:lpstr>
      <vt:lpstr>17. Payroll Taxes: Good or Bad? (cont’d.)</vt:lpstr>
      <vt:lpstr>17. Payroll Taxes: Good or Bad? (cont’d.)</vt:lpstr>
      <vt:lpstr>17. Payroll Taxes: Good or Bad? (cont’d.)</vt:lpstr>
      <vt:lpstr>17. Payroll Taxes: Good or Bad? (cont’d.)</vt:lpstr>
      <vt:lpstr>17. Payroll Taxes: Good or Bad? (cont’d.)</vt:lpstr>
      <vt:lpstr>17. Payroll Taxes: Good or Bad? (cont’d.)</vt:lpstr>
      <vt:lpstr>17. Payroll Taxes: Good or Bad? (cont’d.)</vt:lpstr>
      <vt:lpstr>18. A New Tax System</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18. A New Tax System (cont’d.)</vt:lpstr>
      <vt:lpstr>19. What Can Be Done?</vt:lpstr>
      <vt:lpstr>20. What If Letter Writing Doesn’t Work?</vt:lpstr>
      <vt:lpstr>20. What If Letter Writing Doesn’t Work? (cont’d.)</vt:lpstr>
      <vt:lpstr>20. What If Letter Writing Doesn’t Work? (cont’d.)</vt:lpstr>
      <vt:lpstr>20. What If Letter Writing Doesn’t Work? (cont’d.)</vt:lpstr>
      <vt:lpstr>Bibliography</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Stop the IRS…and Solve the Deficit Problem  by Dr. X</dc:title>
  <dc:creator>Joseph George Caldwell</dc:creator>
  <cp:lastModifiedBy>Joseph George Caldwell</cp:lastModifiedBy>
  <cp:revision>321</cp:revision>
  <dcterms:created xsi:type="dcterms:W3CDTF">2016-11-20T16:27:47Z</dcterms:created>
  <dcterms:modified xsi:type="dcterms:W3CDTF">2017-04-04T15:51:17Z</dcterms:modified>
</cp:coreProperties>
</file>